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77" r:id="rId3"/>
    <p:sldId id="307" r:id="rId4"/>
    <p:sldId id="365" r:id="rId5"/>
    <p:sldId id="366" r:id="rId6"/>
    <p:sldId id="359" r:id="rId7"/>
    <p:sldId id="360" r:id="rId8"/>
    <p:sldId id="361" r:id="rId9"/>
    <p:sldId id="315" r:id="rId10"/>
    <p:sldId id="318" r:id="rId11"/>
    <p:sldId id="357" r:id="rId12"/>
    <p:sldId id="358" r:id="rId13"/>
    <p:sldId id="320" r:id="rId14"/>
    <p:sldId id="321" r:id="rId15"/>
    <p:sldId id="322" r:id="rId16"/>
    <p:sldId id="323" r:id="rId17"/>
    <p:sldId id="326" r:id="rId18"/>
    <p:sldId id="325" r:id="rId19"/>
    <p:sldId id="353" r:id="rId20"/>
    <p:sldId id="327" r:id="rId21"/>
    <p:sldId id="328" r:id="rId22"/>
    <p:sldId id="329" r:id="rId23"/>
    <p:sldId id="331" r:id="rId24"/>
    <p:sldId id="354" r:id="rId25"/>
    <p:sldId id="333" r:id="rId26"/>
    <p:sldId id="345" r:id="rId27"/>
    <p:sldId id="334" r:id="rId28"/>
    <p:sldId id="335" r:id="rId29"/>
    <p:sldId id="337" r:id="rId30"/>
    <p:sldId id="338" r:id="rId31"/>
    <p:sldId id="339" r:id="rId32"/>
    <p:sldId id="340" r:id="rId33"/>
    <p:sldId id="341" r:id="rId34"/>
    <p:sldId id="362" r:id="rId35"/>
    <p:sldId id="363" r:id="rId36"/>
    <p:sldId id="364" r:id="rId37"/>
    <p:sldId id="368" r:id="rId38"/>
    <p:sldId id="367" r:id="rId39"/>
    <p:sldId id="369" r:id="rId40"/>
    <p:sldId id="276" r:id="rId41"/>
  </p:sldIdLst>
  <p:sldSz cx="9144000" cy="6858000" type="screen4x3"/>
  <p:notesSz cx="6858000" cy="9144000"/>
  <p:defaultTextStyle>
    <a:defPPr>
      <a:defRPr lang="en-US"/>
    </a:defPPr>
    <a:lvl1pPr algn="l" rtl="0" fontAlgn="base">
      <a:spcBef>
        <a:spcPct val="0"/>
      </a:spcBef>
      <a:spcAft>
        <a:spcPct val="0"/>
      </a:spcAft>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1pPr>
    <a:lvl2pPr marL="457200" algn="l" rtl="0" fontAlgn="base">
      <a:spcBef>
        <a:spcPct val="0"/>
      </a:spcBef>
      <a:spcAft>
        <a:spcPct val="0"/>
      </a:spcAft>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2pPr>
    <a:lvl3pPr marL="914400" algn="l" rtl="0" fontAlgn="base">
      <a:spcBef>
        <a:spcPct val="0"/>
      </a:spcBef>
      <a:spcAft>
        <a:spcPct val="0"/>
      </a:spcAft>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3pPr>
    <a:lvl4pPr marL="1371600" algn="l" rtl="0" fontAlgn="base">
      <a:spcBef>
        <a:spcPct val="0"/>
      </a:spcBef>
      <a:spcAft>
        <a:spcPct val="0"/>
      </a:spcAft>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4pPr>
    <a:lvl5pPr marL="1828800" algn="l" rtl="0" fontAlgn="base">
      <a:spcBef>
        <a:spcPct val="0"/>
      </a:spcBef>
      <a:spcAft>
        <a:spcPct val="0"/>
      </a:spcAft>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5pPr>
    <a:lvl6pPr marL="2286000" algn="l" defTabSz="914400" rtl="0" eaLnBrk="1" latinLnBrk="0" hangingPunct="1">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6pPr>
    <a:lvl7pPr marL="2743200" algn="l" defTabSz="914400" rtl="0" eaLnBrk="1" latinLnBrk="0" hangingPunct="1">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7pPr>
    <a:lvl8pPr marL="3200400" algn="l" defTabSz="914400" rtl="0" eaLnBrk="1" latinLnBrk="0" hangingPunct="1">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8pPr>
    <a:lvl9pPr marL="3657600" algn="l" defTabSz="914400" rtl="0" eaLnBrk="1" latinLnBrk="0" hangingPunct="1">
      <a:defRPr sz="1200" kern="1200">
        <a:solidFill>
          <a:schemeClr val="tx1"/>
        </a:solidFill>
        <a:effectLst>
          <a:outerShdw blurRad="38100" dist="38100" dir="2700000" algn="tl">
            <a:srgbClr val="000000">
              <a:alpha val="43137"/>
            </a:srgbClr>
          </a:outerShdw>
        </a:effectLst>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1CCA1C"/>
    <a:srgbClr val="FAC8BE"/>
    <a:srgbClr val="B6E6FC"/>
    <a:srgbClr val="B8F1B5"/>
    <a:srgbClr val="FFFF00"/>
    <a:srgbClr val="F7F2B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30" autoAdjust="0"/>
    <p:restoredTop sz="96709" autoAdjust="0"/>
  </p:normalViewPr>
  <p:slideViewPr>
    <p:cSldViewPr>
      <p:cViewPr varScale="1">
        <p:scale>
          <a:sx n="87" d="100"/>
          <a:sy n="87" d="100"/>
        </p:scale>
        <p:origin x="-864" y="-8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4" d="100"/>
          <a:sy n="54" d="100"/>
        </p:scale>
        <p:origin x="-1854"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35.xml"/><Relationship Id="rId7" Type="http://schemas.openxmlformats.org/officeDocument/2006/relationships/slide" Target="slides/slide39.xml"/><Relationship Id="rId2" Type="http://schemas.openxmlformats.org/officeDocument/2006/relationships/slide" Target="slides/slide34.xml"/><Relationship Id="rId1" Type="http://schemas.openxmlformats.org/officeDocument/2006/relationships/slide" Target="slides/slide1.xml"/><Relationship Id="rId6" Type="http://schemas.openxmlformats.org/officeDocument/2006/relationships/slide" Target="slides/slide38.xml"/><Relationship Id="rId5" Type="http://schemas.openxmlformats.org/officeDocument/2006/relationships/slide" Target="slides/slide37.xml"/><Relationship Id="rId4" Type="http://schemas.openxmlformats.org/officeDocument/2006/relationships/slide" Target="slides/slide3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4363246-0F09-4802-A324-7FBE7F88F088}" type="datetimeFigureOut">
              <a:rPr lang="zh-CN" altLang="en-US"/>
              <a:pPr>
                <a:defRPr/>
              </a:pPr>
              <a:t>2012-12-29</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2E5F8CF-521C-4C7B-925E-6224D14EFD34}"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p:spPr>
      </p:sp>
      <p:sp>
        <p:nvSpPr>
          <p:cNvPr id="409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8BD7B74B-383A-47EE-89CC-0FB9CECC93EA}" type="slidenum">
              <a:rPr lang="zh-CN" altLang="en-US"/>
              <a:pPr>
                <a:defRPr/>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p:spPr>
      </p:sp>
      <p:sp>
        <p:nvSpPr>
          <p:cNvPr id="409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8BD7B74B-383A-47EE-89CC-0FB9CECC93EA}" type="slidenum">
              <a:rPr lang="zh-CN" altLang="en-US"/>
              <a:pPr>
                <a:defRPr/>
              </a:pPr>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p:spPr>
      </p:sp>
      <p:sp>
        <p:nvSpPr>
          <p:cNvPr id="409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8BD7B74B-383A-47EE-89CC-0FB9CECC93EA}" type="slidenum">
              <a:rPr lang="zh-CN" altLang="en-US"/>
              <a:pPr>
                <a:defRPr/>
              </a:pPr>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p:spPr>
      </p:sp>
      <p:sp>
        <p:nvSpPr>
          <p:cNvPr id="4198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E805592C-3888-4130-B3A8-2D01C36134D4}" type="slidenum">
              <a:rPr lang="zh-CN" altLang="en-US"/>
              <a:pPr>
                <a:defRPr/>
              </a:pPr>
              <a:t>7</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237AAD35-DCB5-43A5-AE76-2C97B9B995E1}" type="slidenum">
              <a:rPr lang="zh-CN" altLang="en-US"/>
              <a:pPr>
                <a:defRPr/>
              </a:pPr>
              <a:t>8</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p:spPr>
      </p:sp>
      <p:sp>
        <p:nvSpPr>
          <p:cNvPr id="4403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20F4CD66-96FB-4AB7-9787-C663EDD9A21E}" type="slidenum">
              <a:rPr lang="zh-CN" altLang="en-US"/>
              <a:pPr>
                <a:defRPr/>
              </a:pPr>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p:spPr>
      </p:sp>
      <p:sp>
        <p:nvSpPr>
          <p:cNvPr id="4505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879D803A-8CA2-4012-914A-0298F5D4ECB8}" type="slidenum">
              <a:rPr lang="zh-CN" altLang="en-US"/>
              <a:pPr>
                <a:defRPr/>
              </a:pPr>
              <a:t>10</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p:spPr>
      </p:sp>
      <p:sp>
        <p:nvSpPr>
          <p:cNvPr id="4608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C04908C1-AA66-4DE4-978A-032A7E8C17D2}" type="slidenum">
              <a:rPr lang="zh-CN" altLang="en-US"/>
              <a:pPr>
                <a:defRPr/>
              </a:pPr>
              <a:t>11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p:spPr>
      </p:sp>
      <p:sp>
        <p:nvSpPr>
          <p:cNvPr id="4710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C3DD2EA1-AC9A-47CA-AB40-E21D84B05A00}" type="slidenum">
              <a:rPr lang="zh-CN" altLang="en-US"/>
              <a:pPr>
                <a:defRPr/>
              </a:pPr>
              <a:t>12</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p:spPr>
      </p:sp>
      <p:sp>
        <p:nvSpPr>
          <p:cNvPr id="4813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53C6E5F3-4F3F-4845-89E0-2A280585F0C7}" type="slidenum">
              <a:rPr lang="zh-CN" altLang="en-US"/>
              <a:pPr>
                <a:defRPr/>
              </a:pPr>
              <a:t>13</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p:spPr>
      </p:sp>
      <p:sp>
        <p:nvSpPr>
          <p:cNvPr id="491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688AD05C-847E-4144-9F7F-C9B9F61FD392}" type="slidenum">
              <a:rPr lang="zh-CN" altLang="en-US"/>
              <a:pPr>
                <a:defRPr/>
              </a:pPr>
              <a:t>14</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52689C0F-C0D3-4CE4-A2AB-01559B90D036}" type="slidenum">
              <a:rPr lang="zh-CN" altLang="en-US"/>
              <a:pPr>
                <a:defRPr/>
              </a:pPr>
              <a:t>15</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p:spPr>
      </p:sp>
      <p:sp>
        <p:nvSpPr>
          <p:cNvPr id="5120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0B359E8D-237F-4994-8343-7C095904EC02}" type="slidenum">
              <a:rPr lang="zh-CN" altLang="en-US"/>
              <a:pPr>
                <a:defRPr/>
              </a:pPr>
              <a:t>16</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p:spPr>
      </p:sp>
      <p:sp>
        <p:nvSpPr>
          <p:cNvPr id="5222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45C6E216-DCC0-4ECC-B266-4E3DF0579D16}" type="slidenum">
              <a:rPr lang="zh-CN" altLang="en-US"/>
              <a:pPr>
                <a:defRPr/>
              </a:pPr>
              <a:t>17</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p:spPr>
      </p:sp>
      <p:sp>
        <p:nvSpPr>
          <p:cNvPr id="5325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DCC4DD07-BF85-424C-8783-AB13F0F63EFB}" type="slidenum">
              <a:rPr lang="zh-CN" altLang="en-US"/>
              <a:pPr>
                <a:defRPr/>
              </a:pPr>
              <a:t>18</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p:spPr>
      </p:sp>
      <p:sp>
        <p:nvSpPr>
          <p:cNvPr id="5427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AD279D9B-80D0-4604-B3E1-50CA4C659EE7}" type="slidenum">
              <a:rPr lang="zh-CN" altLang="en-US"/>
              <a:pPr>
                <a:defRPr/>
              </a:pPr>
              <a:t>19</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p:spPr>
      </p:sp>
      <p:sp>
        <p:nvSpPr>
          <p:cNvPr id="5529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55F1C693-9816-44A7-A602-EC6D389EFCCA}" type="slidenum">
              <a:rPr lang="zh-CN" altLang="en-US"/>
              <a:pPr>
                <a:defRPr/>
              </a:pPr>
              <a:t>20</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33D6D7EC-FD84-453C-96E9-6A4391D87301}" type="slidenum">
              <a:rPr lang="zh-CN" altLang="en-US"/>
              <a:pPr>
                <a:defRPr/>
              </a:pPr>
              <a:t>21</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p:spPr>
      </p:sp>
      <p:sp>
        <p:nvSpPr>
          <p:cNvPr id="5734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47A4EE7B-25B1-4489-8D93-54C1B4693B34}" type="slidenum">
              <a:rPr lang="zh-CN" altLang="en-US"/>
              <a:pPr>
                <a:defRPr/>
              </a:pPr>
              <a:t>22</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p:spPr>
      </p:sp>
      <p:sp>
        <p:nvSpPr>
          <p:cNvPr id="5837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5F4E66C7-688C-4B49-A2F1-9B5320179249}" type="slidenum">
              <a:rPr lang="zh-CN" altLang="en-US"/>
              <a:pPr>
                <a:defRPr/>
              </a:pPr>
              <a:t>23</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p:spPr>
      </p:sp>
      <p:sp>
        <p:nvSpPr>
          <p:cNvPr id="6041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AB3AAA29-4C40-47FC-A604-51CB0022E869}" type="slidenum">
              <a:rPr lang="zh-CN" altLang="en-US"/>
              <a:pPr>
                <a:defRPr/>
              </a:pPr>
              <a:t>24</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headEnd/>
            <a:tailEnd/>
          </a:ln>
        </p:spPr>
      </p:sp>
      <p:sp>
        <p:nvSpPr>
          <p:cNvPr id="6144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3900AAFE-3C22-4288-87B4-FE8815F47E8D}" type="slidenum">
              <a:rPr lang="zh-CN" altLang="en-US"/>
              <a:pPr>
                <a:defRPr/>
              </a:pPr>
              <a:t>25</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headEnd/>
            <a:tailEnd/>
          </a:ln>
        </p:spPr>
      </p:sp>
      <p:sp>
        <p:nvSpPr>
          <p:cNvPr id="6246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1F334FB1-3C1E-421F-9D30-6FFF5A254EAE}" type="slidenum">
              <a:rPr lang="zh-CN" altLang="en-US"/>
              <a:pPr>
                <a:defRPr/>
              </a:pPr>
              <a:t>26</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p:spPr>
      </p:sp>
      <p:sp>
        <p:nvSpPr>
          <p:cNvPr id="6349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CA992524-6E5E-4530-8A0B-A8324CBAD5CA}" type="slidenum">
              <a:rPr lang="zh-CN" altLang="en-US"/>
              <a:pPr>
                <a:defRPr/>
              </a:pPr>
              <a:t>27</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p:spPr>
      </p:sp>
      <p:sp>
        <p:nvSpPr>
          <p:cNvPr id="645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50349073-C744-4286-9590-DDC137177DEE}" type="slidenum">
              <a:rPr lang="zh-CN" altLang="en-US"/>
              <a:pPr>
                <a:defRPr/>
              </a:pPr>
              <a:t>28</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bwMode="auto">
          <a:noFill/>
          <a:ln>
            <a:solidFill>
              <a:srgbClr val="000000"/>
            </a:solidFill>
            <a:miter lim="800000"/>
            <a:headEnd/>
            <a:tailEnd/>
          </a:ln>
        </p:spPr>
      </p:sp>
      <p:sp>
        <p:nvSpPr>
          <p:cNvPr id="6553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FB71DDE3-CBD7-41D5-81A9-B865AE32EC03}" type="slidenum">
              <a:rPr lang="zh-CN" altLang="en-US"/>
              <a:pPr>
                <a:defRPr/>
              </a:pPr>
              <a:t>29</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bwMode="auto">
          <a:noFill/>
          <a:ln>
            <a:solidFill>
              <a:srgbClr val="000000"/>
            </a:solidFill>
            <a:miter lim="800000"/>
            <a:headEnd/>
            <a:tailEnd/>
          </a:ln>
        </p:spPr>
      </p:sp>
      <p:sp>
        <p:nvSpPr>
          <p:cNvPr id="665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393CC3BE-BA7D-4717-A78A-975E3EFEBD17}" type="slidenum">
              <a:rPr lang="zh-CN" altLang="en-US"/>
              <a:pPr>
                <a:defRPr/>
              </a:pPr>
              <a:t>30</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bwMode="auto">
          <a:noFill/>
          <a:ln>
            <a:solidFill>
              <a:srgbClr val="000000"/>
            </a:solidFill>
            <a:miter lim="800000"/>
            <a:headEnd/>
            <a:tailEnd/>
          </a:ln>
        </p:spPr>
      </p:sp>
      <p:sp>
        <p:nvSpPr>
          <p:cNvPr id="6758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9C24DAF8-4372-4339-B68D-27924AE3F0C4}" type="slidenum">
              <a:rPr lang="zh-CN" altLang="en-US"/>
              <a:pPr>
                <a:defRPr/>
              </a:pPr>
              <a:t>31</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p:spPr>
      </p:sp>
      <p:sp>
        <p:nvSpPr>
          <p:cNvPr id="6861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E5626707-DF27-4EE3-9BEF-B2B008BC886E}" type="slidenum">
              <a:rPr lang="zh-CN" altLang="en-US"/>
              <a:pPr>
                <a:defRPr/>
              </a:pPr>
              <a:t>32</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bwMode="auto">
          <a:noFill/>
          <a:ln>
            <a:solidFill>
              <a:srgbClr val="000000"/>
            </a:solidFill>
            <a:miter lim="800000"/>
            <a:headEnd/>
            <a:tailEnd/>
          </a:ln>
        </p:spPr>
      </p:sp>
      <p:sp>
        <p:nvSpPr>
          <p:cNvPr id="6963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 name="灯片编号占位符 3"/>
          <p:cNvSpPr>
            <a:spLocks noGrp="1"/>
          </p:cNvSpPr>
          <p:nvPr>
            <p:ph type="sldNum" sz="quarter" idx="5"/>
          </p:nvPr>
        </p:nvSpPr>
        <p:spPr/>
        <p:txBody>
          <a:bodyPr/>
          <a:lstStyle/>
          <a:p>
            <a:pPr>
              <a:defRPr/>
            </a:pPr>
            <a:fld id="{7B1817C0-38E5-4C96-AFFD-E07DC32D8B3B}" type="slidenum">
              <a:rPr lang="zh-CN" altLang="en-US"/>
              <a:pPr>
                <a:defRPr/>
              </a:pPr>
              <a:t>33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Oval 18"/>
          <p:cNvSpPr>
            <a:spLocks noChangeArrowheads="1"/>
          </p:cNvSpPr>
          <p:nvPr/>
        </p:nvSpPr>
        <p:spPr bwMode="white">
          <a:xfrm>
            <a:off x="228600" y="228600"/>
            <a:ext cx="1219200" cy="1219200"/>
          </a:xfrm>
          <a:prstGeom prst="ellipse">
            <a:avLst/>
          </a:prstGeom>
          <a:solidFill>
            <a:schemeClr val="accent2"/>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5" name="Text Box 14"/>
          <p:cNvSpPr txBox="1">
            <a:spLocks noChangeArrowheads="1"/>
          </p:cNvSpPr>
          <p:nvPr/>
        </p:nvSpPr>
        <p:spPr bwMode="auto">
          <a:xfrm>
            <a:off x="304800" y="652463"/>
            <a:ext cx="1079500" cy="457200"/>
          </a:xfrm>
          <a:prstGeom prst="rect">
            <a:avLst/>
          </a:prstGeom>
          <a:noFill/>
          <a:ln w="9525">
            <a:noFill/>
            <a:miter lim="800000"/>
            <a:headEnd/>
            <a:tailEnd/>
          </a:ln>
          <a:effectLst/>
        </p:spPr>
        <p:txBody>
          <a:bodyPr>
            <a:spAutoFit/>
          </a:bodyPr>
          <a:lstStyle/>
          <a:p>
            <a:pPr>
              <a:defRPr/>
            </a:pPr>
            <a:r>
              <a:rPr lang="en-US" altLang="zh-CN" sz="2400" b="1" dirty="0">
                <a:solidFill>
                  <a:schemeClr val="bg1"/>
                </a:solidFill>
                <a:effectLst/>
                <a:latin typeface="Arial" charset="0"/>
                <a:ea typeface="宋体" charset="-122"/>
              </a:rPr>
              <a:t>LOGO</a:t>
            </a:r>
          </a:p>
        </p:txBody>
      </p:sp>
      <p:sp>
        <p:nvSpPr>
          <p:cNvPr id="3074" name="Rectangle 2"/>
          <p:cNvSpPr>
            <a:spLocks noGrp="1" noChangeArrowheads="1"/>
          </p:cNvSpPr>
          <p:nvPr>
            <p:ph type="ctrTitle"/>
          </p:nvPr>
        </p:nvSpPr>
        <p:spPr>
          <a:xfrm>
            <a:off x="533400" y="2514600"/>
            <a:ext cx="8001000" cy="914400"/>
          </a:xfrm>
        </p:spPr>
        <p:txBody>
          <a:bodyPr/>
          <a:lstStyle>
            <a:lvl1pPr>
              <a:defRPr sz="4000"/>
            </a:lvl1pPr>
          </a:lstStyle>
          <a:p>
            <a:r>
              <a:rPr lang="en-US" altLang="zh-CN"/>
              <a:t>Click to edit Master title style</a:t>
            </a:r>
          </a:p>
        </p:txBody>
      </p:sp>
      <p:sp>
        <p:nvSpPr>
          <p:cNvPr id="3075" name="Rectangle 3"/>
          <p:cNvSpPr>
            <a:spLocks noGrp="1" noChangeArrowheads="1"/>
          </p:cNvSpPr>
          <p:nvPr>
            <p:ph type="subTitle" idx="1"/>
          </p:nvPr>
        </p:nvSpPr>
        <p:spPr bwMode="white">
          <a:xfrm>
            <a:off x="914400" y="3429000"/>
            <a:ext cx="7086600" cy="381000"/>
          </a:xfrm>
        </p:spPr>
        <p:txBody>
          <a:bodyPr/>
          <a:lstStyle>
            <a:lvl1pPr marL="0" indent="0" algn="ctr">
              <a:buFont typeface="Wingdings" pitchFamily="2" charset="2"/>
              <a:buNone/>
              <a:defRPr sz="1600" b="0">
                <a:solidFill>
                  <a:schemeClr val="bg1"/>
                </a:solidFill>
              </a:defRPr>
            </a:lvl1pPr>
          </a:lstStyle>
          <a:p>
            <a:r>
              <a:rPr lang="en-US" altLang="zh-CN"/>
              <a:t>Click to edit Master subtitle style</a:t>
            </a:r>
          </a:p>
        </p:txBody>
      </p:sp>
      <p:sp>
        <p:nvSpPr>
          <p:cNvPr id="6" name="Rectangle 4"/>
          <p:cNvSpPr>
            <a:spLocks noGrp="1" noChangeArrowheads="1"/>
          </p:cNvSpPr>
          <p:nvPr>
            <p:ph type="dt" sz="half" idx="10"/>
          </p:nvPr>
        </p:nvSpPr>
        <p:spPr>
          <a:xfrm>
            <a:off x="457200" y="6553200"/>
            <a:ext cx="2133600" cy="168275"/>
          </a:xfrm>
        </p:spPr>
        <p:txBody>
          <a:bodyPr/>
          <a:lstStyle>
            <a:lvl1pPr>
              <a:defRPr sz="1400">
                <a:solidFill>
                  <a:schemeClr val="bg1"/>
                </a:solidFill>
                <a:latin typeface="Times New Roman" charset="0"/>
              </a:defRPr>
            </a:lvl1pPr>
          </a:lstStyle>
          <a:p>
            <a:pPr>
              <a:defRPr/>
            </a:pPr>
            <a:endParaRPr lang="zh-CN" altLang="en-US"/>
          </a:p>
        </p:txBody>
      </p:sp>
      <p:sp>
        <p:nvSpPr>
          <p:cNvPr id="7" name="Rectangle 5"/>
          <p:cNvSpPr>
            <a:spLocks noGrp="1" noChangeArrowheads="1"/>
          </p:cNvSpPr>
          <p:nvPr>
            <p:ph type="ftr" sz="quarter" idx="11"/>
          </p:nvPr>
        </p:nvSpPr>
        <p:spPr>
          <a:xfrm>
            <a:off x="3124200" y="6553200"/>
            <a:ext cx="2895600" cy="168275"/>
          </a:xfrm>
        </p:spPr>
        <p:txBody>
          <a:bodyPr/>
          <a:lstStyle>
            <a:lvl1pPr algn="ctr">
              <a:defRPr sz="1400">
                <a:solidFill>
                  <a:schemeClr val="bg1"/>
                </a:solidFill>
                <a:latin typeface="Times New Roman" charset="0"/>
              </a:defRPr>
            </a:lvl1pPr>
          </a:lstStyle>
          <a:p>
            <a:pPr>
              <a:defRPr/>
            </a:pPr>
            <a:endParaRPr lang="zh-CN" altLang="en-US"/>
          </a:p>
        </p:txBody>
      </p:sp>
      <p:sp>
        <p:nvSpPr>
          <p:cNvPr id="8" name="Rectangle 6"/>
          <p:cNvSpPr>
            <a:spLocks noGrp="1" noChangeArrowheads="1"/>
          </p:cNvSpPr>
          <p:nvPr>
            <p:ph type="sldNum" sz="quarter" idx="12"/>
          </p:nvPr>
        </p:nvSpPr>
        <p:spPr>
          <a:xfrm>
            <a:off x="6553200" y="6553200"/>
            <a:ext cx="2133600" cy="168275"/>
          </a:xfrm>
        </p:spPr>
        <p:txBody>
          <a:bodyPr/>
          <a:lstStyle>
            <a:lvl1pPr algn="r">
              <a:defRPr sz="1400">
                <a:solidFill>
                  <a:schemeClr val="bg1"/>
                </a:solidFill>
                <a:latin typeface="Times New Roman" charset="0"/>
              </a:defRPr>
            </a:lvl1pPr>
          </a:lstStyle>
          <a:p>
            <a:pPr>
              <a:defRPr/>
            </a:pPr>
            <a:fld id="{84C1ED09-20B9-4165-AC9C-69414E5F6C3E}"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0FCB405C-63B4-4588-8C28-5EBD65608D6D}" type="slidenum">
              <a:rPr lang="zh-CN" altLang="en-US"/>
              <a:pPr>
                <a:defRPr/>
              </a:pPr>
              <a:t>‹#›</a:t>
            </a:fld>
            <a:endParaRPr lang="zh-CN" altLang="en-US"/>
          </a:p>
        </p:txBody>
      </p:sp>
      <p:sp>
        <p:nvSpPr>
          <p:cNvPr id="6"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146A5DD0-AD6B-47DD-A453-7C1A8C746078}" type="slidenum">
              <a:rPr lang="zh-CN" altLang="en-US"/>
              <a:pPr>
                <a:defRPr/>
              </a:pPr>
              <a:t>‹#›</a:t>
            </a:fld>
            <a:endParaRPr lang="zh-CN" altLang="en-US"/>
          </a:p>
        </p:txBody>
      </p:sp>
      <p:sp>
        <p:nvSpPr>
          <p:cNvPr id="6"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4478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4478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9670447D-638D-4ECB-AE3D-CACA8F82D9DE}" type="slidenum">
              <a:rPr lang="zh-CN" altLang="en-US"/>
              <a:pPr>
                <a:defRPr/>
              </a:pPr>
              <a:t>‹#›</a:t>
            </a:fld>
            <a:endParaRPr lang="zh-CN" altLang="en-US"/>
          </a:p>
        </p:txBody>
      </p:sp>
      <p:sp>
        <p:nvSpPr>
          <p:cNvPr id="7"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8" name="Rectangle 6"/>
          <p:cNvSpPr>
            <a:spLocks noGrp="1" noChangeArrowheads="1"/>
          </p:cNvSpPr>
          <p:nvPr>
            <p:ph type="sldNum" sz="quarter" idx="11"/>
          </p:nvPr>
        </p:nvSpPr>
        <p:spPr>
          <a:ln/>
        </p:spPr>
        <p:txBody>
          <a:bodyPr/>
          <a:lstStyle>
            <a:lvl1pPr>
              <a:defRPr/>
            </a:lvl1pPr>
          </a:lstStyle>
          <a:p>
            <a:pPr>
              <a:defRPr/>
            </a:pPr>
            <a:fld id="{8B5FB340-5E79-4CCD-843C-34F44850BE6E}" type="slidenum">
              <a:rPr lang="zh-CN" altLang="en-US"/>
              <a:pPr>
                <a:defRPr/>
              </a:pPr>
              <a:t>‹#›</a:t>
            </a:fld>
            <a:endParaRPr lang="zh-CN" altLang="en-US"/>
          </a:p>
        </p:txBody>
      </p:sp>
      <p:sp>
        <p:nvSpPr>
          <p:cNvPr id="9"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4" name="Rectangle 6"/>
          <p:cNvSpPr>
            <a:spLocks noGrp="1" noChangeArrowheads="1"/>
          </p:cNvSpPr>
          <p:nvPr>
            <p:ph type="sldNum" sz="quarter" idx="11"/>
          </p:nvPr>
        </p:nvSpPr>
        <p:spPr>
          <a:ln/>
        </p:spPr>
        <p:txBody>
          <a:bodyPr/>
          <a:lstStyle>
            <a:lvl1pPr>
              <a:defRPr/>
            </a:lvl1pPr>
          </a:lstStyle>
          <a:p>
            <a:pPr>
              <a:defRPr/>
            </a:pPr>
            <a:fld id="{E5C439AE-1272-4C3C-BE4E-E4ECA7C19668}" type="slidenum">
              <a:rPr lang="zh-CN" altLang="en-US"/>
              <a:pPr>
                <a:defRPr/>
              </a:pPr>
              <a:t>‹#›</a:t>
            </a:fld>
            <a:endParaRPr lang="zh-CN" altLang="en-US"/>
          </a:p>
        </p:txBody>
      </p:sp>
      <p:sp>
        <p:nvSpPr>
          <p:cNvPr id="5"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3" name="Rectangle 6"/>
          <p:cNvSpPr>
            <a:spLocks noGrp="1" noChangeArrowheads="1"/>
          </p:cNvSpPr>
          <p:nvPr>
            <p:ph type="sldNum" sz="quarter" idx="11"/>
          </p:nvPr>
        </p:nvSpPr>
        <p:spPr>
          <a:ln/>
        </p:spPr>
        <p:txBody>
          <a:bodyPr/>
          <a:lstStyle>
            <a:lvl1pPr>
              <a:defRPr/>
            </a:lvl1pPr>
          </a:lstStyle>
          <a:p>
            <a:pPr>
              <a:defRPr/>
            </a:pPr>
            <a:fld id="{E786E9B2-DC5A-4A08-BEA0-B14075BF8703}" type="slidenum">
              <a:rPr lang="zh-CN" altLang="en-US"/>
              <a:pPr>
                <a:defRPr/>
              </a:pPr>
              <a:t>‹#›</a:t>
            </a:fld>
            <a:endParaRPr lang="zh-CN" altLang="en-US"/>
          </a:p>
        </p:txBody>
      </p:sp>
      <p:sp>
        <p:nvSpPr>
          <p:cNvPr id="4"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3054E133-A4C7-4BA9-9418-D32604FD99E4}" type="slidenum">
              <a:rPr lang="zh-CN" altLang="en-US"/>
              <a:pPr>
                <a:defRPr/>
              </a:pPr>
              <a:t>‹#›</a:t>
            </a:fld>
            <a:endParaRPr lang="zh-CN" altLang="en-US"/>
          </a:p>
        </p:txBody>
      </p:sp>
      <p:sp>
        <p:nvSpPr>
          <p:cNvPr id="7"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DA67E602-97F7-43C3-9F0F-CC2420724ABA}" type="slidenum">
              <a:rPr lang="zh-CN" altLang="en-US"/>
              <a:pPr>
                <a:defRPr/>
              </a:pPr>
              <a:t>‹#›</a:t>
            </a:fld>
            <a:endParaRPr lang="zh-CN" altLang="en-US"/>
          </a:p>
        </p:txBody>
      </p:sp>
      <p:sp>
        <p:nvSpPr>
          <p:cNvPr id="7"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61F4B451-49A3-4A68-A3E3-3FEE5BBBEF37}" type="slidenum">
              <a:rPr lang="zh-CN" altLang="en-US"/>
              <a:pPr>
                <a:defRPr/>
              </a:pPr>
              <a:t>‹#›</a:t>
            </a:fld>
            <a:endParaRPr lang="zh-CN" altLang="en-US"/>
          </a:p>
        </p:txBody>
      </p:sp>
      <p:sp>
        <p:nvSpPr>
          <p:cNvPr id="6"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319088"/>
            <a:ext cx="2057400" cy="600551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319088"/>
            <a:ext cx="6019800" cy="600551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C9D479D3-8AE5-453A-9755-8E1AEB6A81A0}" type="slidenum">
              <a:rPr lang="zh-CN" altLang="en-US"/>
              <a:pPr>
                <a:defRPr/>
              </a:pPr>
              <a:t>‹#›</a:t>
            </a:fld>
            <a:endParaRPr lang="zh-CN" altLang="en-US"/>
          </a:p>
        </p:txBody>
      </p:sp>
      <p:sp>
        <p:nvSpPr>
          <p:cNvPr id="6"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319088"/>
            <a:ext cx="8229600" cy="563562"/>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447800"/>
            <a:ext cx="8229600" cy="4876800"/>
          </a:xfrm>
        </p:spPr>
        <p:txBody>
          <a:bodyPr/>
          <a:lstStyle/>
          <a:p>
            <a:pPr lvl="0"/>
            <a:endParaRPr lang="zh-CN" alt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r>
              <a:rPr lang="en-US" altLang="zh-CN"/>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CFF1AA88-B334-48CB-A9D7-38ACEF4129B9}" type="slidenum">
              <a:rPr lang="zh-CN" altLang="en-US"/>
              <a:pPr>
                <a:defRPr/>
              </a:pPr>
              <a:t>‹#›</a:t>
            </a:fld>
            <a:endParaRPr lang="zh-CN" altLang="en-US"/>
          </a:p>
        </p:txBody>
      </p:sp>
      <p:sp>
        <p:nvSpPr>
          <p:cNvPr id="6" name="Rectangle 5"/>
          <p:cNvSpPr>
            <a:spLocks noGrp="1" noChangeArrowheads="1"/>
          </p:cNvSpPr>
          <p:nvPr>
            <p:ph type="ftr" sz="quarter" idx="12"/>
          </p:nvPr>
        </p:nvSpPr>
        <p:spPr>
          <a:ln/>
        </p:spPr>
        <p:txBody>
          <a:bodyPr/>
          <a:lstStyle>
            <a:lvl1pPr>
              <a:defRPr/>
            </a:lvl1pPr>
          </a:lstStyle>
          <a:p>
            <a:pPr>
              <a:defRPr/>
            </a:pPr>
            <a:r>
              <a:rPr lang="en-US" altLang="zh-CN"/>
              <a:t>Company Logo</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15"/>
          <p:cNvGraphicFramePr>
            <a:graphicFrameLocks noChangeAspect="1"/>
          </p:cNvGraphicFramePr>
          <p:nvPr/>
        </p:nvGraphicFramePr>
        <p:xfrm>
          <a:off x="0" y="0"/>
          <a:ext cx="9144000" cy="1066800"/>
        </p:xfrm>
        <a:graphic>
          <a:graphicData uri="http://schemas.openxmlformats.org/presentationml/2006/ole">
            <p:oleObj spid="_x0000_s1026" name="Image" r:id="rId15" imgW="7377778" imgH="1219048" progId="">
              <p:embed/>
            </p:oleObj>
          </a:graphicData>
        </a:graphic>
      </p:graphicFrame>
      <p:sp>
        <p:nvSpPr>
          <p:cNvPr id="1028" name="Rectangle 3"/>
          <p:cNvSpPr>
            <a:spLocks noGrp="1" noChangeArrowheads="1"/>
          </p:cNvSpPr>
          <p:nvPr>
            <p:ph type="body" idx="1"/>
          </p:nvPr>
        </p:nvSpPr>
        <p:spPr bwMode="auto">
          <a:xfrm>
            <a:off x="457200" y="14478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2" name="Rectangle 4"/>
          <p:cNvSpPr>
            <a:spLocks noGrp="1" noChangeArrowheads="1"/>
          </p:cNvSpPr>
          <p:nvPr>
            <p:ph type="dt" sz="half" idx="2"/>
          </p:nvPr>
        </p:nvSpPr>
        <p:spPr bwMode="auto">
          <a:xfrm>
            <a:off x="304800" y="64770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effectLst>
                  <a:outerShdw blurRad="38100" dist="38100" dir="2700000" algn="tl">
                    <a:srgbClr val="C0C0C0"/>
                  </a:outerShdw>
                </a:effectLst>
                <a:ea typeface="宋体" charset="-122"/>
              </a:defRPr>
            </a:lvl1pPr>
          </a:lstStyle>
          <a:p>
            <a:pPr>
              <a:defRPr/>
            </a:pPr>
            <a:r>
              <a:rPr lang="en-US" altLang="zh-CN"/>
              <a:t>www.themegallery.com</a:t>
            </a:r>
          </a:p>
        </p:txBody>
      </p:sp>
      <p:sp>
        <p:nvSpPr>
          <p:cNvPr id="1030" name="Rectangle 2"/>
          <p:cNvSpPr>
            <a:spLocks noGrp="1" noChangeArrowheads="1"/>
          </p:cNvSpPr>
          <p:nvPr>
            <p:ph type="title"/>
          </p:nvPr>
        </p:nvSpPr>
        <p:spPr bwMode="white">
          <a:xfrm>
            <a:off x="457200" y="319088"/>
            <a:ext cx="8229600"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1040" name="Line 16"/>
          <p:cNvSpPr>
            <a:spLocks noChangeShapeType="1"/>
          </p:cNvSpPr>
          <p:nvPr/>
        </p:nvSpPr>
        <p:spPr bwMode="auto">
          <a:xfrm>
            <a:off x="425450" y="6524625"/>
            <a:ext cx="8353425" cy="0"/>
          </a:xfrm>
          <a:prstGeom prst="line">
            <a:avLst/>
          </a:prstGeom>
          <a:noFill/>
          <a:ln w="9525">
            <a:solidFill>
              <a:schemeClr val="tx1"/>
            </a:solidFill>
            <a:round/>
            <a:headEnd/>
            <a:tailEnd/>
          </a:ln>
          <a:effectLst/>
        </p:spPr>
        <p:txBody>
          <a:bodyPr/>
          <a:lstStyle/>
          <a:p>
            <a:pPr>
              <a:defRPr/>
            </a:pPr>
            <a:endParaRPr lang="zh-CN" altLang="en-US"/>
          </a:p>
        </p:txBody>
      </p:sp>
      <p:sp>
        <p:nvSpPr>
          <p:cNvPr id="3" name="Rectangle 6"/>
          <p:cNvSpPr>
            <a:spLocks noGrp="1" noChangeArrowheads="1"/>
          </p:cNvSpPr>
          <p:nvPr>
            <p:ph type="sldNum" sz="quarter" idx="4"/>
          </p:nvPr>
        </p:nvSpPr>
        <p:spPr bwMode="auto">
          <a:xfrm>
            <a:off x="3352800" y="64801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effectLst>
                  <a:outerShdw blurRad="38100" dist="38100" dir="2700000" algn="tl">
                    <a:srgbClr val="C0C0C0"/>
                  </a:outerShdw>
                </a:effectLst>
                <a:ea typeface="宋体" charset="-122"/>
              </a:defRPr>
            </a:lvl1pPr>
          </a:lstStyle>
          <a:p>
            <a:pPr>
              <a:defRPr/>
            </a:pPr>
            <a:fld id="{6A6F41D0-EC7E-417F-BDCF-327DCA9B32DF}" type="slidenum">
              <a:rPr lang="zh-CN" altLang="en-US"/>
              <a:pPr>
                <a:defRPr/>
              </a:pPr>
              <a:t>‹#›</a:t>
            </a:fld>
            <a:endParaRPr lang="zh-CN" altLang="en-US"/>
          </a:p>
        </p:txBody>
      </p:sp>
      <p:sp>
        <p:nvSpPr>
          <p:cNvPr id="1029" name="Rectangle 5"/>
          <p:cNvSpPr>
            <a:spLocks noGrp="1" noChangeArrowheads="1"/>
          </p:cNvSpPr>
          <p:nvPr>
            <p:ph type="ftr" sz="quarter" idx="3"/>
          </p:nvPr>
        </p:nvSpPr>
        <p:spPr bwMode="auto">
          <a:xfrm>
            <a:off x="5943600" y="648017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effectLst>
                  <a:outerShdw blurRad="38100" dist="38100" dir="2700000" algn="tl">
                    <a:srgbClr val="C0C0C0"/>
                  </a:outerShdw>
                </a:effectLst>
                <a:ea typeface="宋体" charset="-122"/>
              </a:defRPr>
            </a:lvl1pPr>
          </a:lstStyle>
          <a:p>
            <a:pPr>
              <a:defRPr/>
            </a:pPr>
            <a:r>
              <a:rPr lang="en-US" altLang="zh-CN"/>
              <a:t>Company Logo</a:t>
            </a:r>
          </a:p>
        </p:txBody>
      </p:sp>
    </p:spTree>
  </p:cSld>
  <p:clrMap bg1="lt1" tx1="dk1" bg2="lt2" tx2="dk2" accent1="accent1" accent2="accent2" accent3="accent3" accent4="accent4" accent5="accent5" accent6="accent6" hlink="hlink" folHlink="folHlink"/>
  <p:sldLayoutIdLst>
    <p:sldLayoutId id="2147484167" r:id="rId1"/>
    <p:sldLayoutId id="2147484156" r:id="rId2"/>
    <p:sldLayoutId id="2147484157" r:id="rId3"/>
    <p:sldLayoutId id="2147484158" r:id="rId4"/>
    <p:sldLayoutId id="2147484159" r:id="rId5"/>
    <p:sldLayoutId id="2147484160" r:id="rId6"/>
    <p:sldLayoutId id="2147484161" r:id="rId7"/>
    <p:sldLayoutId id="2147484162" r:id="rId8"/>
    <p:sldLayoutId id="2147484163" r:id="rId9"/>
    <p:sldLayoutId id="2147484164" r:id="rId10"/>
    <p:sldLayoutId id="2147484165" r:id="rId11"/>
    <p:sldLayoutId id="2147484166" r:id="rId12"/>
  </p:sldLayoutIdLst>
  <p:hf sldNum="0" hdr="0"/>
  <p:txStyles>
    <p:titleStyle>
      <a:lvl1pPr algn="ctr" rtl="0" eaLnBrk="0" fontAlgn="base" hangingPunct="0">
        <a:spcBef>
          <a:spcPct val="0"/>
        </a:spcBef>
        <a:spcAft>
          <a:spcPct val="0"/>
        </a:spcAft>
        <a:defRPr sz="3200" b="1">
          <a:solidFill>
            <a:schemeClr val="bg1"/>
          </a:solidFill>
          <a:latin typeface="+mj-lt"/>
          <a:ea typeface="+mj-ea"/>
          <a:cs typeface="+mj-cs"/>
        </a:defRPr>
      </a:lvl1pPr>
      <a:lvl2pPr algn="ctr" rtl="0" eaLnBrk="0" fontAlgn="base" hangingPunct="0">
        <a:spcBef>
          <a:spcPct val="0"/>
        </a:spcBef>
        <a:spcAft>
          <a:spcPct val="0"/>
        </a:spcAft>
        <a:defRPr sz="3200" b="1">
          <a:solidFill>
            <a:schemeClr val="bg1"/>
          </a:solidFill>
          <a:latin typeface="Verdana" pitchFamily="34" charset="0"/>
        </a:defRPr>
      </a:lvl2pPr>
      <a:lvl3pPr algn="ctr" rtl="0" eaLnBrk="0" fontAlgn="base" hangingPunct="0">
        <a:spcBef>
          <a:spcPct val="0"/>
        </a:spcBef>
        <a:spcAft>
          <a:spcPct val="0"/>
        </a:spcAft>
        <a:defRPr sz="3200" b="1">
          <a:solidFill>
            <a:schemeClr val="bg1"/>
          </a:solidFill>
          <a:latin typeface="Verdana" pitchFamily="34" charset="0"/>
        </a:defRPr>
      </a:lvl3pPr>
      <a:lvl4pPr algn="ctr" rtl="0" eaLnBrk="0" fontAlgn="base" hangingPunct="0">
        <a:spcBef>
          <a:spcPct val="0"/>
        </a:spcBef>
        <a:spcAft>
          <a:spcPct val="0"/>
        </a:spcAft>
        <a:defRPr sz="3200" b="1">
          <a:solidFill>
            <a:schemeClr val="bg1"/>
          </a:solidFill>
          <a:latin typeface="Verdana" pitchFamily="34" charset="0"/>
        </a:defRPr>
      </a:lvl4pPr>
      <a:lvl5pPr algn="ctr" rtl="0" eaLnBrk="0" fontAlgn="base" hangingPunct="0">
        <a:spcBef>
          <a:spcPct val="0"/>
        </a:spcBef>
        <a:spcAft>
          <a:spcPct val="0"/>
        </a:spcAft>
        <a:defRPr sz="3200" b="1">
          <a:solidFill>
            <a:schemeClr val="bg1"/>
          </a:solidFill>
          <a:latin typeface="Verdana" pitchFamily="34" charset="0"/>
        </a:defRPr>
      </a:lvl5pPr>
      <a:lvl6pPr marL="457200" algn="ctr" rtl="0" fontAlgn="base">
        <a:spcBef>
          <a:spcPct val="0"/>
        </a:spcBef>
        <a:spcAft>
          <a:spcPct val="0"/>
        </a:spcAft>
        <a:defRPr sz="3200" b="1">
          <a:solidFill>
            <a:schemeClr val="bg1"/>
          </a:solidFill>
          <a:latin typeface="Verdana" pitchFamily="34" charset="0"/>
        </a:defRPr>
      </a:lvl6pPr>
      <a:lvl7pPr marL="914400" algn="ctr" rtl="0" fontAlgn="base">
        <a:spcBef>
          <a:spcPct val="0"/>
        </a:spcBef>
        <a:spcAft>
          <a:spcPct val="0"/>
        </a:spcAft>
        <a:defRPr sz="3200" b="1">
          <a:solidFill>
            <a:schemeClr val="bg1"/>
          </a:solidFill>
          <a:latin typeface="Verdana" pitchFamily="34" charset="0"/>
        </a:defRPr>
      </a:lvl7pPr>
      <a:lvl8pPr marL="1371600" algn="ctr" rtl="0" fontAlgn="base">
        <a:spcBef>
          <a:spcPct val="0"/>
        </a:spcBef>
        <a:spcAft>
          <a:spcPct val="0"/>
        </a:spcAft>
        <a:defRPr sz="3200" b="1">
          <a:solidFill>
            <a:schemeClr val="bg1"/>
          </a:solidFill>
          <a:latin typeface="Verdana" pitchFamily="34" charset="0"/>
        </a:defRPr>
      </a:lvl8pPr>
      <a:lvl9pPr marL="1828800" algn="ctr" rtl="0" fontAlgn="base">
        <a:spcBef>
          <a:spcPct val="0"/>
        </a:spcBef>
        <a:spcAft>
          <a:spcPct val="0"/>
        </a:spcAft>
        <a:defRPr sz="3200" b="1">
          <a:solidFill>
            <a:schemeClr val="bg1"/>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b="1">
          <a:solidFill>
            <a:schemeClr val="accent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6.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28436;&#31034;&#25991;&#20214;/&#20844;&#31034;&#34920;.doc"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28436;&#31034;&#25991;&#20214;/&#35780;&#23457;&#25215;&#35834;&#20070;.doc"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28436;&#31034;&#25991;&#20214;/2.&#21442;&#35780;&#20154;&#21592;&#36164;&#26684;&#23457;&#26597;&#24847;&#35265;&#34920;&#65288;&#22635;&#34920;&#35828;&#26126;&#65289;.doc" TargetMode="External"/><Relationship Id="rId7" Type="http://schemas.openxmlformats.org/officeDocument/2006/relationships/slide" Target="slide1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28436;&#31034;&#25991;&#20214;/2.&#19987;&#19994;&#25216;&#26415;&#32844;&#21153;&#20219;&#32844;&#36164;&#26684;&#35780;&#23457;&#34920;&#65288;&#22635;&#34920;&#35828;&#26126;&#65289;.doc" TargetMode="External"/><Relationship Id="rId5" Type="http://schemas.openxmlformats.org/officeDocument/2006/relationships/slide" Target="slide14.xml"/><Relationship Id="rId4" Type="http://schemas.openxmlformats.org/officeDocument/2006/relationships/slide" Target="slide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28436;&#31034;&#25991;&#20214;/1.&#25945;&#32946;&#25945;&#23398;&#24037;&#20316;&#32771;&#26680;&#34920;.doc"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slide" Target="slide9.xml"/></Relationships>
</file>

<file path=ppt/slides/_rels/slide14.xml.rels><?xml version="1.0" encoding="UTF-8" standalone="yes"?>
<Relationships xmlns="http://schemas.openxmlformats.org/package/2006/relationships"><Relationship Id="rId3" Type="http://schemas.openxmlformats.org/officeDocument/2006/relationships/hyperlink" Target="&#28436;&#31034;&#25991;&#20214;/&#20844;&#31034;&#26448;&#26009;.xl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slide" Target="slide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28436;&#31034;&#25991;&#20214;/&#19987;&#19994;&#25216;&#26415;&#32844;&#21153;&#20219;&#32844;&#36164;&#26684;&#35748;&#23450;&#34920;.doc" TargetMode="External"/><Relationship Id="rId2" Type="http://schemas.openxmlformats.org/officeDocument/2006/relationships/hyperlink" Target="&#28436;&#31034;&#25991;&#20214;/&#27491;&#35268;&#20840;&#26085;&#21046;&#38498;&#26657;&#27605;&#19994;&#29983;&#21021;&#20219;&#19987;&#19994;&#25216;&#26415;&#32844;&#21153;&#21576;&#25253;&#34920;.doc"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09600" y="2286000"/>
            <a:ext cx="8001000" cy="914400"/>
          </a:xfrm>
        </p:spPr>
        <p:txBody>
          <a:bodyPr/>
          <a:lstStyle/>
          <a:p>
            <a:pPr eaLnBrk="1" hangingPunct="1">
              <a:defRPr/>
            </a:pPr>
            <a:r>
              <a:rPr lang="zh-CN" altLang="en-US" sz="5400" dirty="0" smtClean="0">
                <a:effectLst>
                  <a:outerShdw blurRad="38100" dist="38100" dir="2700000" algn="tl">
                    <a:srgbClr val="000000">
                      <a:alpha val="43137"/>
                    </a:srgbClr>
                  </a:outerShdw>
                </a:effectLst>
                <a:latin typeface="黑体" pitchFamily="2" charset="-122"/>
                <a:ea typeface="黑体" pitchFamily="2" charset="-122"/>
              </a:rPr>
              <a:t>职称材料的准备与申报</a:t>
            </a:r>
            <a:endParaRPr lang="en-US" altLang="zh-CN" sz="5400" dirty="0" smtClean="0">
              <a:effectLst>
                <a:outerShdw blurRad="38100" dist="38100" dir="2700000" algn="tl">
                  <a:srgbClr val="000000">
                    <a:alpha val="43137"/>
                  </a:srgbClr>
                </a:outerShdw>
              </a:effectLst>
              <a:latin typeface="黑体" pitchFamily="2" charset="-122"/>
              <a:ea typeface="黑体" pitchFamily="2" charset="-122"/>
            </a:endParaRPr>
          </a:p>
        </p:txBody>
      </p:sp>
      <p:sp>
        <p:nvSpPr>
          <p:cNvPr id="3075" name="Rectangle 3"/>
          <p:cNvSpPr>
            <a:spLocks noGrp="1" noChangeArrowheads="1"/>
          </p:cNvSpPr>
          <p:nvPr>
            <p:ph type="subTitle" idx="1"/>
          </p:nvPr>
        </p:nvSpPr>
        <p:spPr>
          <a:xfrm>
            <a:off x="2743200" y="3581400"/>
            <a:ext cx="6400800" cy="533400"/>
          </a:xfrm>
        </p:spPr>
        <p:txBody>
          <a:bodyPr/>
          <a:lstStyle/>
          <a:p>
            <a:pPr algn="l" eaLnBrk="1" hangingPunct="1"/>
            <a:r>
              <a:rPr lang="en-US" altLang="zh-CN" sz="2800" b="1" dirty="0" smtClean="0">
                <a:solidFill>
                  <a:srgbClr val="FF0000"/>
                </a:solidFill>
                <a:ea typeface="宋体" pitchFamily="2" charset="-122"/>
              </a:rPr>
              <a:t>——2012</a:t>
            </a:r>
            <a:r>
              <a:rPr lang="zh-CN" altLang="en-US" sz="2800" b="1" dirty="0" smtClean="0">
                <a:solidFill>
                  <a:srgbClr val="FF0000"/>
                </a:solidFill>
                <a:ea typeface="宋体" pitchFamily="2" charset="-122"/>
              </a:rPr>
              <a:t>年度全省高校职称工作会议</a:t>
            </a:r>
          </a:p>
        </p:txBody>
      </p:sp>
      <p:sp>
        <p:nvSpPr>
          <p:cNvPr id="2052" name="Freeform 4"/>
          <p:cNvSpPr>
            <a:spLocks/>
          </p:cNvSpPr>
          <p:nvPr/>
        </p:nvSpPr>
        <p:spPr bwMode="gray">
          <a:xfrm>
            <a:off x="1981200" y="1295400"/>
            <a:ext cx="5303838" cy="806450"/>
          </a:xfrm>
          <a:custGeom>
            <a:avLst/>
            <a:gdLst/>
            <a:ahLst/>
            <a:cxnLst>
              <a:cxn ang="0">
                <a:pos x="1" y="492"/>
              </a:cxn>
              <a:cxn ang="0">
                <a:pos x="1707" y="20"/>
              </a:cxn>
              <a:cxn ang="0">
                <a:pos x="3340" y="482"/>
              </a:cxn>
              <a:cxn ang="0">
                <a:pos x="1734" y="74"/>
              </a:cxn>
              <a:cxn ang="0">
                <a:pos x="1" y="492"/>
              </a:cxn>
            </a:cxnLst>
            <a:rect l="0" t="0" r="r" b="b"/>
            <a:pathLst>
              <a:path w="3341" h="508">
                <a:moveTo>
                  <a:pt x="1" y="492"/>
                </a:moveTo>
                <a:cubicBezTo>
                  <a:pt x="0" y="477"/>
                  <a:pt x="710" y="0"/>
                  <a:pt x="1707" y="20"/>
                </a:cubicBezTo>
                <a:cubicBezTo>
                  <a:pt x="2704" y="40"/>
                  <a:pt x="3339" y="467"/>
                  <a:pt x="3340" y="482"/>
                </a:cubicBezTo>
                <a:cubicBezTo>
                  <a:pt x="3341" y="496"/>
                  <a:pt x="2608" y="93"/>
                  <a:pt x="1734" y="74"/>
                </a:cubicBezTo>
                <a:cubicBezTo>
                  <a:pt x="860" y="54"/>
                  <a:pt x="2" y="508"/>
                  <a:pt x="1" y="492"/>
                </a:cubicBezTo>
                <a:close/>
              </a:path>
            </a:pathLst>
          </a:custGeom>
          <a:gradFill rotWithShape="1">
            <a:gsLst>
              <a:gs pos="0">
                <a:schemeClr val="accent1"/>
              </a:gs>
              <a:gs pos="50000">
                <a:schemeClr val="accent1">
                  <a:gamma/>
                  <a:tint val="45882"/>
                  <a:invGamma/>
                </a:schemeClr>
              </a:gs>
              <a:gs pos="100000">
                <a:schemeClr val="accent1"/>
              </a:gs>
            </a:gsLst>
            <a:lin ang="0" scaled="1"/>
          </a:gradFill>
          <a:ln w="9525">
            <a:noFill/>
            <a:round/>
            <a:headEnd/>
            <a:tailEnd/>
          </a:ln>
          <a:effectLst/>
        </p:spPr>
        <p:txBody>
          <a:bodyPr/>
          <a:lstStyle/>
          <a:p>
            <a:pPr>
              <a:defRPr/>
            </a:pPr>
            <a:endParaRPr lang="zh-CN" altLang="en-US">
              <a:effectLst>
                <a:outerShdw blurRad="38100" dist="38100" dir="2700000" algn="tl">
                  <a:srgbClr val="000000"/>
                </a:outerShdw>
              </a:effectLst>
              <a:ea typeface="宋体" charset="-122"/>
            </a:endParaRPr>
          </a:p>
        </p:txBody>
      </p:sp>
      <p:sp>
        <p:nvSpPr>
          <p:cNvPr id="5" name="Rectangle 3"/>
          <p:cNvSpPr txBox="1">
            <a:spLocks noChangeArrowheads="1"/>
          </p:cNvSpPr>
          <p:nvPr/>
        </p:nvSpPr>
        <p:spPr bwMode="white">
          <a:xfrm>
            <a:off x="3276600" y="4953000"/>
            <a:ext cx="2895600" cy="533400"/>
          </a:xfrm>
          <a:prstGeom prst="rect">
            <a:avLst/>
          </a:prstGeom>
          <a:noFill/>
          <a:ln w="9525">
            <a:noFill/>
            <a:miter lim="800000"/>
            <a:headEnd/>
            <a:tailEnd/>
          </a:ln>
        </p:spPr>
        <p:txBody>
          <a:bodyPr/>
          <a:lstStyle/>
          <a:p>
            <a:pPr>
              <a:spcBef>
                <a:spcPct val="20000"/>
              </a:spcBef>
              <a:buClr>
                <a:schemeClr val="hlink"/>
              </a:buClr>
              <a:buFont typeface="Wingdings" pitchFamily="2" charset="2"/>
              <a:buNone/>
              <a:defRPr/>
            </a:pPr>
            <a:r>
              <a:rPr lang="zh-CN" altLang="en-US" sz="2800" kern="0" dirty="0">
                <a:solidFill>
                  <a:srgbClr val="FF0000"/>
                </a:solidFill>
                <a:effectLst/>
                <a:latin typeface="华文新魏" pitchFamily="2" charset="-122"/>
                <a:ea typeface="华文新魏" pitchFamily="2" charset="-122"/>
              </a:rPr>
              <a:t>主讲人</a:t>
            </a:r>
            <a:r>
              <a:rPr lang="zh-CN" altLang="en-US" sz="2800" kern="0" dirty="0" smtClean="0">
                <a:solidFill>
                  <a:srgbClr val="FF0000"/>
                </a:solidFill>
                <a:effectLst/>
                <a:latin typeface="华文新魏" pitchFamily="2" charset="-122"/>
                <a:ea typeface="华文新魏" pitchFamily="2" charset="-122"/>
              </a:rPr>
              <a:t>：</a:t>
            </a:r>
            <a:r>
              <a:rPr lang="zh-CN" altLang="en-US" sz="2800" kern="0" dirty="0">
                <a:solidFill>
                  <a:srgbClr val="FF0000"/>
                </a:solidFill>
                <a:effectLst/>
                <a:latin typeface="华文新魏" pitchFamily="2" charset="-122"/>
                <a:ea typeface="华文新魏" pitchFamily="2" charset="-122"/>
              </a:rPr>
              <a:t>饶昊</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381000"/>
            <a:ext cx="8229600" cy="563563"/>
          </a:xfrm>
        </p:spPr>
        <p:txBody>
          <a:bodyPr/>
          <a:lstStyle/>
          <a:p>
            <a:pPr eaLnBrk="1" hangingPunct="1"/>
            <a:r>
              <a:rPr lang="en-US" altLang="zh-CN" sz="4000" smtClean="0">
                <a:latin typeface="华文中宋" pitchFamily="2" charset="-122"/>
                <a:ea typeface="华文中宋" pitchFamily="2" charset="-122"/>
              </a:rPr>
              <a:t>主要内容</a:t>
            </a:r>
            <a:endParaRPr lang="en-US" altLang="zh-CN" sz="4000" smtClean="0">
              <a:solidFill>
                <a:schemeClr val="accent1"/>
              </a:solidFill>
              <a:latin typeface="华文中宋" pitchFamily="2" charset="-122"/>
              <a:ea typeface="华文中宋" pitchFamily="2" charset="-122"/>
            </a:endParaRPr>
          </a:p>
        </p:txBody>
      </p:sp>
      <p:sp>
        <p:nvSpPr>
          <p:cNvPr id="35"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24"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grpSp>
        <p:nvGrpSpPr>
          <p:cNvPr id="4101" name="Group 41"/>
          <p:cNvGrpSpPr>
            <a:grpSpLocks/>
          </p:cNvGrpSpPr>
          <p:nvPr/>
        </p:nvGrpSpPr>
        <p:grpSpPr bwMode="auto">
          <a:xfrm>
            <a:off x="2286000" y="2057400"/>
            <a:ext cx="4267200" cy="762000"/>
            <a:chOff x="1296" y="1824"/>
            <a:chExt cx="2976" cy="432"/>
          </a:xfrm>
        </p:grpSpPr>
        <p:sp>
          <p:nvSpPr>
            <p:cNvPr id="89130" name="AutoShape 42"/>
            <p:cNvSpPr>
              <a:spLocks noChangeArrowheads="1"/>
            </p:cNvSpPr>
            <p:nvPr/>
          </p:nvSpPr>
          <p:spPr bwMode="gray">
            <a:xfrm>
              <a:off x="1536" y="1899"/>
              <a:ext cx="2736" cy="357"/>
            </a:xfrm>
            <a:prstGeom prst="roundRect">
              <a:avLst>
                <a:gd name="adj" fmla="val 16667"/>
              </a:avLst>
            </a:prstGeom>
            <a:solidFill>
              <a:schemeClr val="accent2"/>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89131" name="AutoShape 43"/>
            <p:cNvSpPr>
              <a:spLocks noChangeArrowheads="1"/>
            </p:cNvSpPr>
            <p:nvPr/>
          </p:nvSpPr>
          <p:spPr bwMode="gray">
            <a:xfrm>
              <a:off x="1296" y="1824"/>
              <a:ext cx="432" cy="432"/>
            </a:xfrm>
            <a:prstGeom prst="diamond">
              <a:avLst/>
            </a:prstGeom>
            <a:solidFill>
              <a:schemeClr val="accent2"/>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89132" name="Text Box 44"/>
            <p:cNvSpPr txBox="1">
              <a:spLocks noChangeArrowheads="1"/>
            </p:cNvSpPr>
            <p:nvPr/>
          </p:nvSpPr>
          <p:spPr bwMode="gray">
            <a:xfrm>
              <a:off x="1680" y="1934"/>
              <a:ext cx="2167" cy="297"/>
            </a:xfrm>
            <a:prstGeom prst="rect">
              <a:avLst/>
            </a:prstGeom>
            <a:noFill/>
            <a:ln w="9525" algn="ctr">
              <a:noFill/>
              <a:miter lim="800000"/>
              <a:headEnd/>
              <a:tailEnd/>
            </a:ln>
            <a:effectLst/>
          </p:spPr>
          <p:txBody>
            <a:bodyPr>
              <a:spAutoFit/>
            </a:bodyPr>
            <a:lstStyle/>
            <a:p>
              <a:pPr eaLnBrk="0" hangingPunct="0">
                <a:defRPr/>
              </a:pPr>
              <a:r>
                <a:rPr lang="zh-CN" altLang="en-US" sz="2000" dirty="0">
                  <a:solidFill>
                    <a:schemeClr val="bg1"/>
                  </a:solidFill>
                  <a:latin typeface="黑体" pitchFamily="2" charset="-122"/>
                  <a:ea typeface="黑体" pitchFamily="2" charset="-122"/>
                </a:rPr>
                <a:t> </a:t>
              </a:r>
              <a:r>
                <a:rPr lang="zh-CN" altLang="en-US" sz="2800" b="1" dirty="0">
                  <a:solidFill>
                    <a:schemeClr val="bg1"/>
                  </a:solidFill>
                  <a:latin typeface="黑体" pitchFamily="2" charset="-122"/>
                  <a:ea typeface="黑体" pitchFamily="2" charset="-122"/>
                </a:rPr>
                <a:t>职称申报程序</a:t>
              </a:r>
              <a:endParaRPr lang="en-US" altLang="zh-CN" sz="2800" b="1" dirty="0">
                <a:solidFill>
                  <a:schemeClr val="bg1"/>
                </a:solidFill>
                <a:latin typeface="黑体" pitchFamily="2" charset="-122"/>
                <a:ea typeface="黑体" pitchFamily="2" charset="-122"/>
              </a:endParaRPr>
            </a:p>
          </p:txBody>
        </p:sp>
        <p:sp>
          <p:nvSpPr>
            <p:cNvPr id="4115" name="Text Box 45"/>
            <p:cNvSpPr txBox="1">
              <a:spLocks noChangeArrowheads="1"/>
            </p:cNvSpPr>
            <p:nvPr/>
          </p:nvSpPr>
          <p:spPr bwMode="gray">
            <a:xfrm>
              <a:off x="1393" y="1886"/>
              <a:ext cx="223" cy="288"/>
            </a:xfrm>
            <a:prstGeom prst="rect">
              <a:avLst/>
            </a:prstGeom>
            <a:noFill/>
            <a:ln w="9525" algn="ctr">
              <a:noFill/>
              <a:miter lim="800000"/>
              <a:headEnd/>
              <a:tailEnd/>
            </a:ln>
          </p:spPr>
          <p:txBody>
            <a:bodyPr wrap="none">
              <a:spAutoFit/>
            </a:bodyPr>
            <a:lstStyle/>
            <a:p>
              <a:pPr algn="ctr" eaLnBrk="0" hangingPunct="0"/>
              <a:r>
                <a:rPr lang="zh-CN" altLang="en-US" sz="2400">
                  <a:solidFill>
                    <a:schemeClr val="bg1"/>
                  </a:solidFill>
                  <a:effectLst/>
                  <a:latin typeface="Arial" charset="0"/>
                  <a:ea typeface="宋体" pitchFamily="2" charset="-122"/>
                </a:rPr>
                <a:t>1</a:t>
              </a:r>
            </a:p>
          </p:txBody>
        </p:sp>
      </p:grpSp>
      <p:grpSp>
        <p:nvGrpSpPr>
          <p:cNvPr id="4102" name="Group 46"/>
          <p:cNvGrpSpPr>
            <a:grpSpLocks/>
          </p:cNvGrpSpPr>
          <p:nvPr/>
        </p:nvGrpSpPr>
        <p:grpSpPr bwMode="auto">
          <a:xfrm>
            <a:off x="2286000" y="3200400"/>
            <a:ext cx="4419600" cy="838200"/>
            <a:chOff x="1296" y="1824"/>
            <a:chExt cx="2976" cy="432"/>
          </a:xfrm>
        </p:grpSpPr>
        <p:sp>
          <p:nvSpPr>
            <p:cNvPr id="89135" name="AutoShape 47">
              <a:hlinkClick r:id="rId2" action="ppaction://hlinksldjump"/>
            </p:cNvPr>
            <p:cNvSpPr>
              <a:spLocks noChangeArrowheads="1"/>
            </p:cNvSpPr>
            <p:nvPr/>
          </p:nvSpPr>
          <p:spPr bwMode="gray">
            <a:xfrm>
              <a:off x="1537" y="1899"/>
              <a:ext cx="2735" cy="288"/>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89136" name="AutoShape 48"/>
            <p:cNvSpPr>
              <a:spLocks noChangeArrowheads="1"/>
            </p:cNvSpPr>
            <p:nvPr/>
          </p:nvSpPr>
          <p:spPr bwMode="gray">
            <a:xfrm>
              <a:off x="1296" y="1824"/>
              <a:ext cx="432" cy="432"/>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89137" name="Text Box 49"/>
            <p:cNvSpPr txBox="1">
              <a:spLocks noChangeArrowheads="1"/>
            </p:cNvSpPr>
            <p:nvPr/>
          </p:nvSpPr>
          <p:spPr bwMode="gray">
            <a:xfrm>
              <a:off x="1537" y="1920"/>
              <a:ext cx="2480" cy="270"/>
            </a:xfrm>
            <a:prstGeom prst="rect">
              <a:avLst/>
            </a:prstGeom>
            <a:noFill/>
            <a:ln w="9525" algn="ctr">
              <a:noFill/>
              <a:miter lim="800000"/>
              <a:headEnd/>
              <a:tailEnd/>
            </a:ln>
            <a:effectLst/>
          </p:spPr>
          <p:txBody>
            <a:bodyPr>
              <a:spAutoFit/>
            </a:bodyPr>
            <a:lstStyle/>
            <a:p>
              <a:pPr eaLnBrk="0" hangingPunct="0">
                <a:defRPr/>
              </a:pPr>
              <a:r>
                <a:rPr lang="zh-CN" altLang="en-US" sz="2800" b="1" dirty="0">
                  <a:solidFill>
                    <a:schemeClr val="bg1"/>
                  </a:solidFill>
                  <a:latin typeface="黑体" pitchFamily="2" charset="-122"/>
                  <a:ea typeface="黑体" pitchFamily="2" charset="-122"/>
                </a:rPr>
                <a:t>  个人申报材料要求</a:t>
              </a:r>
              <a:endParaRPr lang="en-US" altLang="zh-CN" sz="2800" b="1" dirty="0">
                <a:solidFill>
                  <a:schemeClr val="bg1"/>
                </a:solidFill>
                <a:latin typeface="黑体" pitchFamily="2" charset="-122"/>
                <a:ea typeface="黑体" pitchFamily="2" charset="-122"/>
              </a:endParaRPr>
            </a:p>
          </p:txBody>
        </p:sp>
        <p:sp>
          <p:nvSpPr>
            <p:cNvPr id="4111" name="Text Box 50"/>
            <p:cNvSpPr txBox="1">
              <a:spLocks noChangeArrowheads="1"/>
            </p:cNvSpPr>
            <p:nvPr/>
          </p:nvSpPr>
          <p:spPr bwMode="gray">
            <a:xfrm>
              <a:off x="1393" y="1886"/>
              <a:ext cx="223" cy="288"/>
            </a:xfrm>
            <a:prstGeom prst="rect">
              <a:avLst/>
            </a:prstGeom>
            <a:noFill/>
            <a:ln w="9525" algn="ctr">
              <a:noFill/>
              <a:miter lim="800000"/>
              <a:headEnd/>
              <a:tailEnd/>
            </a:ln>
          </p:spPr>
          <p:txBody>
            <a:bodyPr wrap="none">
              <a:spAutoFit/>
            </a:bodyPr>
            <a:lstStyle/>
            <a:p>
              <a:pPr algn="ctr" eaLnBrk="0" hangingPunct="0"/>
              <a:r>
                <a:rPr lang="zh-CN" altLang="en-US" sz="2400">
                  <a:solidFill>
                    <a:schemeClr val="bg1"/>
                  </a:solidFill>
                  <a:effectLst/>
                  <a:latin typeface="Arial" charset="0"/>
                  <a:ea typeface="宋体" pitchFamily="2" charset="-122"/>
                </a:rPr>
                <a:t>2</a:t>
              </a:r>
            </a:p>
          </p:txBody>
        </p:sp>
      </p:grpSp>
      <p:grpSp>
        <p:nvGrpSpPr>
          <p:cNvPr id="4103" name="Group 56"/>
          <p:cNvGrpSpPr>
            <a:grpSpLocks/>
          </p:cNvGrpSpPr>
          <p:nvPr/>
        </p:nvGrpSpPr>
        <p:grpSpPr bwMode="auto">
          <a:xfrm>
            <a:off x="2209800" y="4495800"/>
            <a:ext cx="4419600" cy="838200"/>
            <a:chOff x="1248" y="1824"/>
            <a:chExt cx="3024" cy="432"/>
          </a:xfrm>
        </p:grpSpPr>
        <p:sp>
          <p:nvSpPr>
            <p:cNvPr id="31" name="AutoShape 57">
              <a:hlinkClick r:id="rId3" action="ppaction://hlinksldjump"/>
            </p:cNvPr>
            <p:cNvSpPr>
              <a:spLocks noChangeArrowheads="1"/>
            </p:cNvSpPr>
            <p:nvPr/>
          </p:nvSpPr>
          <p:spPr bwMode="gray">
            <a:xfrm>
              <a:off x="1536" y="1899"/>
              <a:ext cx="2736" cy="288"/>
            </a:xfrm>
            <a:prstGeom prst="roundRect">
              <a:avLst>
                <a:gd name="adj" fmla="val 16667"/>
              </a:avLst>
            </a:prstGeom>
            <a:solidFill>
              <a:srgbClr val="989F8B"/>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32" name="AutoShape 58"/>
            <p:cNvSpPr>
              <a:spLocks noChangeArrowheads="1"/>
            </p:cNvSpPr>
            <p:nvPr/>
          </p:nvSpPr>
          <p:spPr bwMode="gray">
            <a:xfrm>
              <a:off x="1296" y="1824"/>
              <a:ext cx="432" cy="432"/>
            </a:xfrm>
            <a:prstGeom prst="diamond">
              <a:avLst/>
            </a:prstGeom>
            <a:solidFill>
              <a:schemeClr val="bg1">
                <a:lumMod val="65000"/>
              </a:schemeClr>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33" name="Text Box 59">
              <a:hlinkClick r:id="" action="ppaction://noaction"/>
            </p:cNvPr>
            <p:cNvSpPr txBox="1">
              <a:spLocks noChangeArrowheads="1"/>
            </p:cNvSpPr>
            <p:nvPr/>
          </p:nvSpPr>
          <p:spPr bwMode="gray">
            <a:xfrm>
              <a:off x="1440" y="1920"/>
              <a:ext cx="2467" cy="270"/>
            </a:xfrm>
            <a:prstGeom prst="rect">
              <a:avLst/>
            </a:prstGeom>
            <a:noFill/>
            <a:ln w="9525" algn="ctr">
              <a:noFill/>
              <a:miter lim="800000"/>
              <a:headEnd/>
              <a:tailEnd/>
            </a:ln>
            <a:effectLst/>
          </p:spPr>
          <p:txBody>
            <a:bodyPr>
              <a:spAutoFit/>
            </a:bodyPr>
            <a:lstStyle/>
            <a:p>
              <a:pPr eaLnBrk="0" hangingPunct="0">
                <a:defRPr/>
              </a:pPr>
              <a:r>
                <a:rPr lang="zh-CN" altLang="en-US" sz="2800" b="1" dirty="0">
                  <a:solidFill>
                    <a:schemeClr val="bg1"/>
                  </a:solidFill>
                  <a:latin typeface="黑体" pitchFamily="2" charset="-122"/>
                  <a:ea typeface="黑体" pitchFamily="2" charset="-122"/>
                </a:rPr>
                <a:t>   单位申报材料要求</a:t>
              </a:r>
            </a:p>
          </p:txBody>
        </p:sp>
        <p:sp>
          <p:nvSpPr>
            <p:cNvPr id="4107" name="Text Box 60"/>
            <p:cNvSpPr txBox="1">
              <a:spLocks noChangeArrowheads="1"/>
            </p:cNvSpPr>
            <p:nvPr/>
          </p:nvSpPr>
          <p:spPr bwMode="gray">
            <a:xfrm>
              <a:off x="1248" y="1872"/>
              <a:ext cx="385" cy="291"/>
            </a:xfrm>
            <a:prstGeom prst="rect">
              <a:avLst/>
            </a:prstGeom>
            <a:noFill/>
            <a:ln w="9525" algn="ctr">
              <a:noFill/>
              <a:miter lim="800000"/>
              <a:headEnd/>
              <a:tailEnd/>
            </a:ln>
          </p:spPr>
          <p:txBody>
            <a:bodyPr wrap="none">
              <a:spAutoFit/>
            </a:bodyPr>
            <a:lstStyle/>
            <a:p>
              <a:pPr algn="ctr" eaLnBrk="0" hangingPunct="0"/>
              <a:r>
                <a:rPr lang="zh-CN" altLang="en-US" sz="2400">
                  <a:solidFill>
                    <a:schemeClr val="bg1"/>
                  </a:solidFill>
                  <a:effectLst/>
                  <a:latin typeface="Arial" charset="0"/>
                  <a:ea typeface="宋体" pitchFamily="2" charset="-122"/>
                </a:rPr>
                <a:t>   </a:t>
              </a:r>
              <a:r>
                <a:rPr lang="en-US" altLang="zh-CN" sz="2400">
                  <a:solidFill>
                    <a:schemeClr val="bg1"/>
                  </a:solidFill>
                  <a:effectLst/>
                  <a:latin typeface="Arial" charset="0"/>
                  <a:ea typeface="宋体" pitchFamily="2" charset="-122"/>
                </a:rPr>
                <a:t>3</a:t>
              </a:r>
              <a:endParaRPr lang="zh-CN" altLang="en-US" sz="2400">
                <a:solidFill>
                  <a:schemeClr val="bg1"/>
                </a:solidFill>
                <a:effectLst/>
                <a:latin typeface="Arial" charset="0"/>
                <a:ea typeface="宋体" pitchFamily="2" charset="-122"/>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04800" y="304800"/>
            <a:ext cx="8458200" cy="609600"/>
          </a:xfrm>
        </p:spPr>
        <p:txBody>
          <a:bodyPr anchor="b"/>
          <a:lstStyle/>
          <a:p>
            <a:pPr algn="l" eaLnBrk="1" hangingPunct="1"/>
            <a:r>
              <a:rPr lang="zh-CN" altLang="en-US" sz="3600" smtClean="0">
                <a:ea typeface="宋体" pitchFamily="2" charset="-122"/>
              </a:rPr>
              <a:t/>
            </a:r>
            <a:br>
              <a:rPr lang="zh-CN" altLang="en-US" sz="3600" smtClean="0">
                <a:ea typeface="宋体" pitchFamily="2" charset="-122"/>
              </a:rPr>
            </a:br>
            <a:r>
              <a:rPr lang="zh-CN" altLang="en-US" sz="3600" smtClean="0">
                <a:ea typeface="宋体" pitchFamily="2" charset="-122"/>
              </a:rPr>
              <a:t>一、职称申报程序</a:t>
            </a:r>
          </a:p>
        </p:txBody>
      </p:sp>
      <p:sp>
        <p:nvSpPr>
          <p:cNvPr id="53249" name="Rectangle 1"/>
          <p:cNvSpPr>
            <a:spLocks noChangeArrowheads="1"/>
          </p:cNvSpPr>
          <p:nvPr/>
        </p:nvSpPr>
        <p:spPr bwMode="auto">
          <a:xfrm>
            <a:off x="0" y="1447800"/>
            <a:ext cx="4649350" cy="461665"/>
          </a:xfrm>
          <a:prstGeom prst="rect">
            <a:avLst/>
          </a:prstGeom>
          <a:noFill/>
          <a:ln w="9525">
            <a:noFill/>
            <a:miter lim="800000"/>
            <a:headEnd/>
            <a:tailEnd/>
          </a:ln>
          <a:effectLst/>
        </p:spPr>
        <p:txBody>
          <a:bodyPr wrap="none" anchor="ctr">
            <a:spAutoFit/>
          </a:bodyPr>
          <a:lstStyle/>
          <a:p>
            <a:pPr indent="306388" eaLnBrk="0" hangingPunct="0">
              <a:defRPr/>
            </a:pPr>
            <a:r>
              <a:rPr lang="zh-CN" altLang="en-US" sz="2400" dirty="0" smtClean="0">
                <a:solidFill>
                  <a:srgbClr val="FF0000"/>
                </a:solidFill>
                <a:effectLst/>
                <a:latin typeface="黑体" pitchFamily="2" charset="-122"/>
                <a:ea typeface="黑体" pitchFamily="2" charset="-122"/>
                <a:cs typeface="+mj-cs"/>
              </a:rPr>
              <a:t>高校高级：   </a:t>
            </a:r>
            <a:r>
              <a:rPr lang="en-US" altLang="zh-CN" sz="2400" dirty="0" smtClean="0">
                <a:solidFill>
                  <a:srgbClr val="FF0000"/>
                </a:solidFill>
                <a:effectLst/>
                <a:latin typeface="黑体" pitchFamily="2" charset="-122"/>
                <a:ea typeface="黑体" pitchFamily="2" charset="-122"/>
                <a:cs typeface="+mj-cs"/>
              </a:rPr>
              <a:t>1.</a:t>
            </a:r>
            <a:r>
              <a:rPr lang="zh-CN" altLang="en-US" sz="2400" dirty="0" smtClean="0">
                <a:solidFill>
                  <a:srgbClr val="FF0000"/>
                </a:solidFill>
                <a:effectLst/>
                <a:latin typeface="黑体" pitchFamily="2" charset="-122"/>
                <a:ea typeface="黑体" pitchFamily="2" charset="-122"/>
                <a:cs typeface="+mj-cs"/>
              </a:rPr>
              <a:t>学校考评推荐</a:t>
            </a:r>
            <a:endParaRPr lang="zh-CN" altLang="en-US" sz="2400" dirty="0">
              <a:solidFill>
                <a:srgbClr val="FF0000"/>
              </a:solidFill>
              <a:effectLst/>
              <a:latin typeface="黑体" pitchFamily="2" charset="-122"/>
              <a:ea typeface="黑体" pitchFamily="2" charset="-122"/>
              <a:cs typeface="+mj-cs"/>
            </a:endParaRPr>
          </a:p>
        </p:txBody>
      </p:sp>
      <p:sp>
        <p:nvSpPr>
          <p:cNvPr id="3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4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grpSp>
        <p:nvGrpSpPr>
          <p:cNvPr id="47" name="组合 46"/>
          <p:cNvGrpSpPr/>
          <p:nvPr/>
        </p:nvGrpSpPr>
        <p:grpSpPr>
          <a:xfrm>
            <a:off x="304800" y="2133600"/>
            <a:ext cx="7772400" cy="3138000"/>
            <a:chOff x="304800" y="2133600"/>
            <a:chExt cx="7772400" cy="3138000"/>
          </a:xfrm>
        </p:grpSpPr>
        <p:grpSp>
          <p:nvGrpSpPr>
            <p:cNvPr id="46" name="组合 45"/>
            <p:cNvGrpSpPr/>
            <p:nvPr/>
          </p:nvGrpSpPr>
          <p:grpSpPr>
            <a:xfrm>
              <a:off x="304800" y="2133600"/>
              <a:ext cx="7772400" cy="3138000"/>
              <a:chOff x="304800" y="2133600"/>
              <a:chExt cx="7772400" cy="3138000"/>
            </a:xfrm>
          </p:grpSpPr>
          <p:grpSp>
            <p:nvGrpSpPr>
              <p:cNvPr id="2" name="组合 45"/>
              <p:cNvGrpSpPr>
                <a:grpSpLocks/>
              </p:cNvGrpSpPr>
              <p:nvPr/>
            </p:nvGrpSpPr>
            <p:grpSpPr bwMode="auto">
              <a:xfrm>
                <a:off x="304800" y="2133600"/>
                <a:ext cx="6093773" cy="3138000"/>
                <a:chOff x="304800" y="2133600"/>
                <a:chExt cx="6093773" cy="3138659"/>
              </a:xfrm>
            </p:grpSpPr>
            <p:grpSp>
              <p:nvGrpSpPr>
                <p:cNvPr id="5129" name="组合 35"/>
                <p:cNvGrpSpPr>
                  <a:grpSpLocks/>
                </p:cNvGrpSpPr>
                <p:nvPr/>
              </p:nvGrpSpPr>
              <p:grpSpPr bwMode="auto">
                <a:xfrm>
                  <a:off x="1143000" y="2133600"/>
                  <a:ext cx="1060450" cy="3138659"/>
                  <a:chOff x="1143000" y="2133600"/>
                  <a:chExt cx="1060450" cy="3138659"/>
                </a:xfrm>
              </p:grpSpPr>
              <p:sp>
                <p:nvSpPr>
                  <p:cNvPr id="97" name="AutoShape 6"/>
                  <p:cNvSpPr>
                    <a:spLocks noChangeArrowheads="1"/>
                  </p:cNvSpPr>
                  <p:nvPr/>
                </p:nvSpPr>
                <p:spPr bwMode="gray">
                  <a:xfrm>
                    <a:off x="1295400" y="2895760"/>
                    <a:ext cx="908050" cy="2376499"/>
                  </a:xfrm>
                  <a:prstGeom prst="chevron">
                    <a:avLst>
                      <a:gd name="adj" fmla="val 17842"/>
                    </a:avLst>
                  </a:prstGeom>
                  <a:solidFill>
                    <a:schemeClr val="tx2"/>
                  </a:soli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sp>
                <p:nvSpPr>
                  <p:cNvPr id="98" name="AutoShape 7"/>
                  <p:cNvSpPr>
                    <a:spLocks noChangeArrowheads="1"/>
                  </p:cNvSpPr>
                  <p:nvPr/>
                </p:nvSpPr>
                <p:spPr bwMode="gray">
                  <a:xfrm>
                    <a:off x="1143000" y="2133600"/>
                    <a:ext cx="808219" cy="527161"/>
                  </a:xfrm>
                  <a:prstGeom prst="roundRect">
                    <a:avLst>
                      <a:gd name="adj" fmla="val 50000"/>
                    </a:avLst>
                  </a:prstGeom>
                  <a:solidFill>
                    <a:schemeClr val="tx2"/>
                  </a:soli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2</a:t>
                    </a:r>
                  </a:p>
                </p:txBody>
              </p:sp>
            </p:grpSp>
            <p:grpSp>
              <p:nvGrpSpPr>
                <p:cNvPr id="5130" name="组合 36"/>
                <p:cNvGrpSpPr>
                  <a:grpSpLocks/>
                </p:cNvGrpSpPr>
                <p:nvPr/>
              </p:nvGrpSpPr>
              <p:grpSpPr bwMode="auto">
                <a:xfrm>
                  <a:off x="1981200" y="2133600"/>
                  <a:ext cx="1061481" cy="3138658"/>
                  <a:chOff x="1981200" y="2133600"/>
                  <a:chExt cx="1061481" cy="3138658"/>
                </a:xfrm>
              </p:grpSpPr>
              <p:sp>
                <p:nvSpPr>
                  <p:cNvPr id="96" name="AutoShape 5"/>
                  <p:cNvSpPr>
                    <a:spLocks noChangeArrowheads="1"/>
                  </p:cNvSpPr>
                  <p:nvPr/>
                </p:nvSpPr>
                <p:spPr bwMode="gray">
                  <a:xfrm>
                    <a:off x="2133600" y="2895759"/>
                    <a:ext cx="909081" cy="2376499"/>
                  </a:xfrm>
                  <a:prstGeom prst="chevron">
                    <a:avLst>
                      <a:gd name="adj" fmla="val 17842"/>
                    </a:avLst>
                  </a:prstGeom>
                  <a:gradFill rotWithShape="1">
                    <a:gsLst>
                      <a:gs pos="0">
                        <a:schemeClr val="hlink"/>
                      </a:gs>
                      <a:gs pos="100000">
                        <a:schemeClr val="hlink">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sp>
                <p:nvSpPr>
                  <p:cNvPr id="99" name="AutoShape 8"/>
                  <p:cNvSpPr>
                    <a:spLocks noChangeArrowheads="1"/>
                  </p:cNvSpPr>
                  <p:nvPr/>
                </p:nvSpPr>
                <p:spPr bwMode="gray">
                  <a:xfrm>
                    <a:off x="1981200" y="2133600"/>
                    <a:ext cx="744141" cy="533512"/>
                  </a:xfrm>
                  <a:prstGeom prst="roundRect">
                    <a:avLst>
                      <a:gd name="adj" fmla="val 50000"/>
                    </a:avLst>
                  </a:prstGeom>
                  <a:gradFill rotWithShape="1">
                    <a:gsLst>
                      <a:gs pos="0">
                        <a:schemeClr val="hlink"/>
                      </a:gs>
                      <a:gs pos="100000">
                        <a:schemeClr val="hlink">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3</a:t>
                    </a:r>
                  </a:p>
                </p:txBody>
              </p:sp>
            </p:grpSp>
            <p:grpSp>
              <p:nvGrpSpPr>
                <p:cNvPr id="5131" name="组合 40"/>
                <p:cNvGrpSpPr>
                  <a:grpSpLocks/>
                </p:cNvGrpSpPr>
                <p:nvPr/>
              </p:nvGrpSpPr>
              <p:grpSpPr bwMode="auto">
                <a:xfrm>
                  <a:off x="5334000" y="2133600"/>
                  <a:ext cx="1064573" cy="3138658"/>
                  <a:chOff x="5334000" y="2133600"/>
                  <a:chExt cx="1064573" cy="3138658"/>
                </a:xfrm>
              </p:grpSpPr>
              <p:sp>
                <p:nvSpPr>
                  <p:cNvPr id="104" name="AutoShape 9"/>
                  <p:cNvSpPr>
                    <a:spLocks noChangeArrowheads="1"/>
                  </p:cNvSpPr>
                  <p:nvPr/>
                </p:nvSpPr>
                <p:spPr bwMode="gray">
                  <a:xfrm>
                    <a:off x="5334000" y="2133600"/>
                    <a:ext cx="79375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7</a:t>
                    </a:r>
                  </a:p>
                </p:txBody>
              </p:sp>
              <p:sp>
                <p:nvSpPr>
                  <p:cNvPr id="106" name="AutoShape 4"/>
                  <p:cNvSpPr>
                    <a:spLocks noChangeArrowheads="1"/>
                  </p:cNvSpPr>
                  <p:nvPr/>
                </p:nvSpPr>
                <p:spPr bwMode="gray">
                  <a:xfrm>
                    <a:off x="5486400" y="2895759"/>
                    <a:ext cx="912173" cy="2376499"/>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5132" name="组合 39"/>
                <p:cNvGrpSpPr>
                  <a:grpSpLocks/>
                </p:cNvGrpSpPr>
                <p:nvPr/>
              </p:nvGrpSpPr>
              <p:grpSpPr bwMode="auto">
                <a:xfrm>
                  <a:off x="4495800" y="2133600"/>
                  <a:ext cx="1064573" cy="3138658"/>
                  <a:chOff x="4495800" y="2133600"/>
                  <a:chExt cx="1064573" cy="3138658"/>
                </a:xfrm>
              </p:grpSpPr>
              <p:sp>
                <p:nvSpPr>
                  <p:cNvPr id="102" name="AutoShape 8"/>
                  <p:cNvSpPr>
                    <a:spLocks noChangeArrowheads="1"/>
                  </p:cNvSpPr>
                  <p:nvPr/>
                </p:nvSpPr>
                <p:spPr bwMode="gray">
                  <a:xfrm>
                    <a:off x="4495800" y="2133600"/>
                    <a:ext cx="794784" cy="527161"/>
                  </a:xfrm>
                  <a:prstGeom prst="roundRect">
                    <a:avLst>
                      <a:gd name="adj" fmla="val 50000"/>
                    </a:avLst>
                  </a:prstGeom>
                  <a:gradFill rotWithShape="1">
                    <a:gsLst>
                      <a:gs pos="0">
                        <a:schemeClr val="hlink"/>
                      </a:gs>
                      <a:gs pos="100000">
                        <a:schemeClr val="hlink">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6</a:t>
                    </a:r>
                  </a:p>
                </p:txBody>
              </p:sp>
              <p:sp>
                <p:nvSpPr>
                  <p:cNvPr id="93" name="AutoShape 5"/>
                  <p:cNvSpPr>
                    <a:spLocks noChangeArrowheads="1"/>
                  </p:cNvSpPr>
                  <p:nvPr/>
                </p:nvSpPr>
                <p:spPr bwMode="gray">
                  <a:xfrm>
                    <a:off x="4648200" y="2895759"/>
                    <a:ext cx="912173" cy="2376499"/>
                  </a:xfrm>
                  <a:prstGeom prst="chevron">
                    <a:avLst>
                      <a:gd name="adj" fmla="val 17842"/>
                    </a:avLst>
                  </a:prstGeom>
                  <a:gradFill rotWithShape="1">
                    <a:gsLst>
                      <a:gs pos="0">
                        <a:schemeClr val="hlink"/>
                      </a:gs>
                      <a:gs pos="100000">
                        <a:schemeClr val="hlink">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5133" name="组合 38"/>
                <p:cNvGrpSpPr>
                  <a:grpSpLocks/>
                </p:cNvGrpSpPr>
                <p:nvPr/>
              </p:nvGrpSpPr>
              <p:grpSpPr bwMode="auto">
                <a:xfrm>
                  <a:off x="3657600" y="2133600"/>
                  <a:ext cx="1063542" cy="3138658"/>
                  <a:chOff x="3657600" y="2133600"/>
                  <a:chExt cx="1063542" cy="3138658"/>
                </a:xfrm>
              </p:grpSpPr>
              <p:sp>
                <p:nvSpPr>
                  <p:cNvPr id="101" name="AutoShape 7"/>
                  <p:cNvSpPr>
                    <a:spLocks noChangeArrowheads="1"/>
                  </p:cNvSpPr>
                  <p:nvPr/>
                </p:nvSpPr>
                <p:spPr bwMode="gray">
                  <a:xfrm>
                    <a:off x="3657600" y="2133600"/>
                    <a:ext cx="793750" cy="527161"/>
                  </a:xfrm>
                  <a:prstGeom prst="roundRect">
                    <a:avLst>
                      <a:gd name="adj" fmla="val 50000"/>
                    </a:avLst>
                  </a:prstGeom>
                  <a:solidFill>
                    <a:schemeClr val="tx2"/>
                  </a:soli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defRPr/>
                    </a:pPr>
                    <a:r>
                      <a:rPr lang="en-US" altLang="zh-CN" sz="2000" b="1" dirty="0">
                        <a:solidFill>
                          <a:schemeClr val="bg1"/>
                        </a:solidFill>
                        <a:effectLst/>
                        <a:latin typeface="Arial" charset="0"/>
                        <a:ea typeface="宋体" charset="-122"/>
                      </a:rPr>
                      <a:t>5</a:t>
                    </a:r>
                  </a:p>
                </p:txBody>
              </p:sp>
              <p:sp>
                <p:nvSpPr>
                  <p:cNvPr id="94" name="AutoShape 6"/>
                  <p:cNvSpPr>
                    <a:spLocks noChangeArrowheads="1"/>
                  </p:cNvSpPr>
                  <p:nvPr/>
                </p:nvSpPr>
                <p:spPr bwMode="gray">
                  <a:xfrm>
                    <a:off x="3810000" y="2895759"/>
                    <a:ext cx="911142" cy="2376499"/>
                  </a:xfrm>
                  <a:prstGeom prst="chevron">
                    <a:avLst>
                      <a:gd name="adj" fmla="val 17842"/>
                    </a:avLst>
                  </a:prstGeom>
                  <a:solidFill>
                    <a:schemeClr val="tx2"/>
                  </a:soli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dirty="0">
                      <a:effectLst>
                        <a:outerShdw blurRad="38100" dist="38100" dir="2700000" algn="tl">
                          <a:srgbClr val="000000"/>
                        </a:outerShdw>
                      </a:effectLst>
                      <a:ea typeface="宋体" charset="-122"/>
                    </a:endParaRPr>
                  </a:p>
                </p:txBody>
              </p:sp>
            </p:grpSp>
            <p:grpSp>
              <p:nvGrpSpPr>
                <p:cNvPr id="5134" name="组合 37"/>
                <p:cNvGrpSpPr>
                  <a:grpSpLocks/>
                </p:cNvGrpSpPr>
                <p:nvPr/>
              </p:nvGrpSpPr>
              <p:grpSpPr bwMode="auto">
                <a:xfrm>
                  <a:off x="2819400" y="2133600"/>
                  <a:ext cx="1063542" cy="3138658"/>
                  <a:chOff x="2819400" y="2133600"/>
                  <a:chExt cx="1063542" cy="3138658"/>
                </a:xfrm>
              </p:grpSpPr>
              <p:sp>
                <p:nvSpPr>
                  <p:cNvPr id="100" name="AutoShape 9"/>
                  <p:cNvSpPr>
                    <a:spLocks noChangeArrowheads="1"/>
                  </p:cNvSpPr>
                  <p:nvPr/>
                </p:nvSpPr>
                <p:spPr bwMode="gray">
                  <a:xfrm>
                    <a:off x="2819400" y="2133600"/>
                    <a:ext cx="79375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4</a:t>
                    </a:r>
                  </a:p>
                </p:txBody>
              </p:sp>
              <p:sp>
                <p:nvSpPr>
                  <p:cNvPr id="95" name="AutoShape 4"/>
                  <p:cNvSpPr>
                    <a:spLocks noChangeArrowheads="1"/>
                  </p:cNvSpPr>
                  <p:nvPr/>
                </p:nvSpPr>
                <p:spPr bwMode="gray">
                  <a:xfrm>
                    <a:off x="2971800" y="2895759"/>
                    <a:ext cx="911142" cy="2376499"/>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dirty="0">
                      <a:effectLst>
                        <a:outerShdw blurRad="38100" dist="38100" dir="2700000" algn="tl">
                          <a:srgbClr val="000000"/>
                        </a:outerShdw>
                      </a:effectLst>
                      <a:ea typeface="宋体" charset="-122"/>
                    </a:endParaRPr>
                  </a:p>
                </p:txBody>
              </p:sp>
            </p:grpSp>
            <p:grpSp>
              <p:nvGrpSpPr>
                <p:cNvPr id="5135" name="组合 32"/>
                <p:cNvGrpSpPr>
                  <a:grpSpLocks/>
                </p:cNvGrpSpPr>
                <p:nvPr/>
              </p:nvGrpSpPr>
              <p:grpSpPr bwMode="auto">
                <a:xfrm>
                  <a:off x="304800" y="2133600"/>
                  <a:ext cx="1064573" cy="3138657"/>
                  <a:chOff x="304800" y="2133600"/>
                  <a:chExt cx="1064573" cy="3138657"/>
                </a:xfrm>
              </p:grpSpPr>
              <p:sp>
                <p:nvSpPr>
                  <p:cNvPr id="103" name="AutoShape 9"/>
                  <p:cNvSpPr>
                    <a:spLocks noChangeArrowheads="1"/>
                  </p:cNvSpPr>
                  <p:nvPr/>
                </p:nvSpPr>
                <p:spPr bwMode="gray">
                  <a:xfrm>
                    <a:off x="304800" y="2133600"/>
                    <a:ext cx="79375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1</a:t>
                    </a:r>
                  </a:p>
                </p:txBody>
              </p:sp>
              <p:sp>
                <p:nvSpPr>
                  <p:cNvPr id="105" name="AutoShape 4"/>
                  <p:cNvSpPr>
                    <a:spLocks noChangeArrowheads="1"/>
                  </p:cNvSpPr>
                  <p:nvPr/>
                </p:nvSpPr>
                <p:spPr bwMode="gray">
                  <a:xfrm>
                    <a:off x="457200" y="2895758"/>
                    <a:ext cx="912173" cy="2376499"/>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5136" name="组合 32"/>
                <p:cNvGrpSpPr>
                  <a:grpSpLocks/>
                </p:cNvGrpSpPr>
                <p:nvPr/>
              </p:nvGrpSpPr>
              <p:grpSpPr bwMode="auto">
                <a:xfrm>
                  <a:off x="679847" y="2971976"/>
                  <a:ext cx="5574506" cy="2247241"/>
                  <a:chOff x="406810" y="3048260"/>
                  <a:chExt cx="5574686" cy="2247462"/>
                </a:xfrm>
              </p:grpSpPr>
              <p:sp>
                <p:nvSpPr>
                  <p:cNvPr id="5137" name="矩形 84"/>
                  <p:cNvSpPr>
                    <a:spLocks noChangeArrowheads="1"/>
                  </p:cNvSpPr>
                  <p:nvPr/>
                </p:nvSpPr>
                <p:spPr bwMode="auto">
                  <a:xfrm>
                    <a:off x="406810" y="3276929"/>
                    <a:ext cx="615573" cy="1752600"/>
                  </a:xfrm>
                  <a:prstGeom prst="rect">
                    <a:avLst/>
                  </a:prstGeom>
                  <a:noFill/>
                  <a:ln w="9525">
                    <a:noFill/>
                    <a:miter lim="800000"/>
                    <a:headEnd/>
                    <a:tailEnd/>
                  </a:ln>
                </p:spPr>
                <p:txBody>
                  <a:bodyPr vert="eaVert">
                    <a:spAutoFit/>
                  </a:bodyPr>
                  <a:lstStyle/>
                  <a:p>
                    <a:r>
                      <a:rPr lang="zh-CN" altLang="en-US" sz="2800" dirty="0" smtClean="0">
                        <a:solidFill>
                          <a:srgbClr val="0000CC"/>
                        </a:solidFill>
                        <a:effectLst/>
                        <a:latin typeface="黑体" pitchFamily="2" charset="-122"/>
                        <a:ea typeface="黑体" pitchFamily="2" charset="-122"/>
                      </a:rPr>
                      <a:t>明确岗位</a:t>
                    </a:r>
                    <a:endParaRPr lang="zh-CN" altLang="en-US" sz="2800" dirty="0">
                      <a:solidFill>
                        <a:srgbClr val="0000CC"/>
                      </a:solidFill>
                      <a:effectLst/>
                      <a:latin typeface="黑体" pitchFamily="2" charset="-122"/>
                      <a:ea typeface="黑体" pitchFamily="2" charset="-122"/>
                    </a:endParaRPr>
                  </a:p>
                </p:txBody>
              </p:sp>
              <p:sp>
                <p:nvSpPr>
                  <p:cNvPr id="5138" name="矩形 85"/>
                  <p:cNvSpPr>
                    <a:spLocks noChangeArrowheads="1"/>
                  </p:cNvSpPr>
                  <p:nvPr/>
                </p:nvSpPr>
                <p:spPr bwMode="auto">
                  <a:xfrm>
                    <a:off x="5365923" y="3048260"/>
                    <a:ext cx="615573" cy="2247462"/>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学校综合考评</a:t>
                    </a:r>
                    <a:endParaRPr lang="zh-CN" altLang="en-US" sz="2800" dirty="0">
                      <a:solidFill>
                        <a:srgbClr val="0000CC"/>
                      </a:solidFill>
                      <a:effectLst/>
                      <a:latin typeface="黑体" pitchFamily="2" charset="-122"/>
                      <a:ea typeface="黑体" pitchFamily="2" charset="-122"/>
                    </a:endParaRPr>
                  </a:p>
                </p:txBody>
              </p:sp>
              <p:sp>
                <p:nvSpPr>
                  <p:cNvPr id="5139" name="矩形 86"/>
                  <p:cNvSpPr>
                    <a:spLocks noChangeArrowheads="1"/>
                  </p:cNvSpPr>
                  <p:nvPr/>
                </p:nvSpPr>
                <p:spPr bwMode="auto">
                  <a:xfrm>
                    <a:off x="2927424" y="3276930"/>
                    <a:ext cx="615573" cy="1529095"/>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教学测评</a:t>
                    </a:r>
                    <a:endParaRPr lang="zh-CN" altLang="en-US" sz="2800" dirty="0">
                      <a:solidFill>
                        <a:srgbClr val="0000CC"/>
                      </a:solidFill>
                      <a:effectLst/>
                      <a:latin typeface="黑体" pitchFamily="2" charset="-122"/>
                      <a:ea typeface="黑体" pitchFamily="2" charset="-122"/>
                    </a:endParaRPr>
                  </a:p>
                </p:txBody>
              </p:sp>
              <p:sp>
                <p:nvSpPr>
                  <p:cNvPr id="5140" name="矩形 87"/>
                  <p:cNvSpPr>
                    <a:spLocks noChangeArrowheads="1"/>
                  </p:cNvSpPr>
                  <p:nvPr/>
                </p:nvSpPr>
                <p:spPr bwMode="auto">
                  <a:xfrm>
                    <a:off x="3765651" y="3272305"/>
                    <a:ext cx="615573" cy="1529095"/>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hlinkClick r:id="rId3" action="ppaction://hlinkfile"/>
                      </a:rPr>
                      <a:t>测评公示</a:t>
                    </a:r>
                    <a:endParaRPr lang="zh-CN" altLang="en-US" sz="2800" dirty="0">
                      <a:solidFill>
                        <a:srgbClr val="0000CC"/>
                      </a:solidFill>
                      <a:effectLst/>
                      <a:latin typeface="黑体" pitchFamily="2" charset="-122"/>
                      <a:ea typeface="黑体" pitchFamily="2" charset="-122"/>
                    </a:endParaRPr>
                  </a:p>
                </p:txBody>
              </p:sp>
              <p:sp>
                <p:nvSpPr>
                  <p:cNvPr id="5141" name="矩形 88"/>
                  <p:cNvSpPr>
                    <a:spLocks noChangeArrowheads="1"/>
                  </p:cNvSpPr>
                  <p:nvPr/>
                </p:nvSpPr>
                <p:spPr bwMode="auto">
                  <a:xfrm>
                    <a:off x="4603898" y="3276929"/>
                    <a:ext cx="615573" cy="1529095"/>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资格送审</a:t>
                    </a:r>
                    <a:endParaRPr lang="zh-CN" altLang="en-US" sz="2800" dirty="0">
                      <a:solidFill>
                        <a:srgbClr val="0000CC"/>
                      </a:solidFill>
                      <a:effectLst/>
                      <a:latin typeface="黑体" pitchFamily="2" charset="-122"/>
                      <a:ea typeface="黑体" pitchFamily="2" charset="-122"/>
                    </a:endParaRPr>
                  </a:p>
                </p:txBody>
              </p:sp>
              <p:sp>
                <p:nvSpPr>
                  <p:cNvPr id="5142" name="矩形 89"/>
                  <p:cNvSpPr>
                    <a:spLocks noChangeArrowheads="1"/>
                  </p:cNvSpPr>
                  <p:nvPr/>
                </p:nvSpPr>
                <p:spPr bwMode="auto">
                  <a:xfrm>
                    <a:off x="1250970" y="3272305"/>
                    <a:ext cx="615573" cy="1529095"/>
                  </a:xfrm>
                  <a:prstGeom prst="rect">
                    <a:avLst/>
                  </a:prstGeom>
                  <a:noFill/>
                  <a:ln w="9525">
                    <a:noFill/>
                    <a:miter lim="800000"/>
                    <a:headEnd/>
                    <a:tailEnd/>
                  </a:ln>
                </p:spPr>
                <p:txBody>
                  <a:bodyPr vert="eaVert" wrap="none">
                    <a:spAutoFit/>
                  </a:bodyPr>
                  <a:lstStyle/>
                  <a:p>
                    <a:r>
                      <a:rPr lang="zh-CN" altLang="en-US" sz="2800" dirty="0" smtClean="0">
                        <a:solidFill>
                          <a:srgbClr val="FFC000"/>
                        </a:solidFill>
                        <a:effectLst/>
                        <a:latin typeface="黑体" pitchFamily="2" charset="-122"/>
                        <a:ea typeface="黑体" pitchFamily="2" charset="-122"/>
                        <a:hlinkClick r:id="rId4" action="ppaction://hlinkfile"/>
                      </a:rPr>
                      <a:t>对岗申报</a:t>
                    </a:r>
                    <a:endParaRPr lang="zh-CN" altLang="en-US" sz="2800" dirty="0">
                      <a:solidFill>
                        <a:srgbClr val="FFC000"/>
                      </a:solidFill>
                      <a:effectLst/>
                      <a:latin typeface="黑体" pitchFamily="2" charset="-122"/>
                      <a:ea typeface="黑体" pitchFamily="2" charset="-122"/>
                    </a:endParaRPr>
                  </a:p>
                </p:txBody>
              </p:sp>
              <p:sp>
                <p:nvSpPr>
                  <p:cNvPr id="5143" name="矩形 90"/>
                  <p:cNvSpPr>
                    <a:spLocks noChangeArrowheads="1"/>
                  </p:cNvSpPr>
                  <p:nvPr/>
                </p:nvSpPr>
                <p:spPr bwMode="auto">
                  <a:xfrm>
                    <a:off x="2089217" y="3272626"/>
                    <a:ext cx="615573" cy="1529095"/>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资格审查</a:t>
                    </a:r>
                    <a:endParaRPr lang="zh-CN" altLang="en-US" sz="2800" dirty="0">
                      <a:solidFill>
                        <a:srgbClr val="0000CC"/>
                      </a:solidFill>
                      <a:effectLst/>
                      <a:latin typeface="黑体" pitchFamily="2" charset="-122"/>
                      <a:ea typeface="黑体" pitchFamily="2" charset="-122"/>
                    </a:endParaRPr>
                  </a:p>
                </p:txBody>
              </p:sp>
            </p:grpSp>
          </p:grpSp>
          <p:sp>
            <p:nvSpPr>
              <p:cNvPr id="38" name="AutoShape 5"/>
              <p:cNvSpPr>
                <a:spLocks noChangeArrowheads="1"/>
              </p:cNvSpPr>
              <p:nvPr/>
            </p:nvSpPr>
            <p:spPr bwMode="gray">
              <a:xfrm>
                <a:off x="7165027" y="2895600"/>
                <a:ext cx="912173" cy="2376000"/>
              </a:xfrm>
              <a:prstGeom prst="chevron">
                <a:avLst>
                  <a:gd name="adj" fmla="val 17842"/>
                </a:avLst>
              </a:prstGeom>
              <a:gradFill rotWithShape="1">
                <a:gsLst>
                  <a:gs pos="0">
                    <a:schemeClr val="hlink"/>
                  </a:gs>
                  <a:gs pos="100000">
                    <a:schemeClr val="hlink">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a:effectLst>
                    <a:outerShdw blurRad="38100" dist="38100" dir="2700000" algn="tl">
                      <a:srgbClr val="000000"/>
                    </a:outerShdw>
                  </a:effectLst>
                  <a:ea typeface="宋体" charset="-122"/>
                </a:endParaRPr>
              </a:p>
            </p:txBody>
          </p:sp>
          <p:sp>
            <p:nvSpPr>
              <p:cNvPr id="40" name="AutoShape 6"/>
              <p:cNvSpPr>
                <a:spLocks noChangeArrowheads="1"/>
              </p:cNvSpPr>
              <p:nvPr/>
            </p:nvSpPr>
            <p:spPr bwMode="gray">
              <a:xfrm>
                <a:off x="6326827" y="2895600"/>
                <a:ext cx="911142" cy="2376000"/>
              </a:xfrm>
              <a:prstGeom prst="chevron">
                <a:avLst>
                  <a:gd name="adj" fmla="val 17842"/>
                </a:avLst>
              </a:prstGeom>
              <a:solidFill>
                <a:schemeClr val="tx2"/>
              </a:soli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pPr>
                  <a:defRPr/>
                </a:pPr>
                <a:endParaRPr lang="zh-CN" altLang="en-US" dirty="0">
                  <a:effectLst>
                    <a:outerShdw blurRad="38100" dist="38100" dir="2700000" algn="tl">
                      <a:srgbClr val="000000"/>
                    </a:outerShdw>
                  </a:effectLst>
                  <a:ea typeface="宋体" charset="-122"/>
                </a:endParaRPr>
              </a:p>
            </p:txBody>
          </p:sp>
          <p:sp>
            <p:nvSpPr>
              <p:cNvPr id="42" name="AutoShape 8"/>
              <p:cNvSpPr>
                <a:spLocks noChangeArrowheads="1"/>
              </p:cNvSpPr>
              <p:nvPr/>
            </p:nvSpPr>
            <p:spPr bwMode="gray">
              <a:xfrm>
                <a:off x="7010400" y="2133600"/>
                <a:ext cx="794784" cy="527050"/>
              </a:xfrm>
              <a:prstGeom prst="roundRect">
                <a:avLst>
                  <a:gd name="adj" fmla="val 50000"/>
                </a:avLst>
              </a:prstGeom>
              <a:gradFill rotWithShape="1">
                <a:gsLst>
                  <a:gs pos="0">
                    <a:schemeClr val="hlink"/>
                  </a:gs>
                  <a:gs pos="100000">
                    <a:schemeClr val="hlink">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9</a:t>
                </a:r>
              </a:p>
            </p:txBody>
          </p:sp>
          <p:sp>
            <p:nvSpPr>
              <p:cNvPr id="43" name="AutoShape 7"/>
              <p:cNvSpPr>
                <a:spLocks noChangeArrowheads="1"/>
              </p:cNvSpPr>
              <p:nvPr/>
            </p:nvSpPr>
            <p:spPr bwMode="gray">
              <a:xfrm>
                <a:off x="6172200" y="2133600"/>
                <a:ext cx="793750" cy="527050"/>
              </a:xfrm>
              <a:prstGeom prst="roundRect">
                <a:avLst>
                  <a:gd name="adj" fmla="val 50000"/>
                </a:avLst>
              </a:prstGeom>
              <a:solidFill>
                <a:schemeClr val="tx2"/>
              </a:soli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defRPr/>
                </a:pPr>
                <a:r>
                  <a:rPr lang="en-US" altLang="zh-CN" sz="2000" b="1" dirty="0" smtClean="0">
                    <a:solidFill>
                      <a:schemeClr val="bg1"/>
                    </a:solidFill>
                    <a:effectLst/>
                    <a:latin typeface="Arial" charset="0"/>
                    <a:ea typeface="宋体" charset="-122"/>
                  </a:rPr>
                  <a:t>8</a:t>
                </a:r>
                <a:endParaRPr lang="en-US" altLang="zh-CN" sz="2000" b="1" dirty="0">
                  <a:solidFill>
                    <a:schemeClr val="bg1"/>
                  </a:solidFill>
                  <a:effectLst/>
                  <a:latin typeface="Arial" charset="0"/>
                  <a:ea typeface="宋体" charset="-122"/>
                </a:endParaRPr>
              </a:p>
            </p:txBody>
          </p:sp>
        </p:grpSp>
        <p:sp>
          <p:nvSpPr>
            <p:cNvPr id="44" name="矩形 88"/>
            <p:cNvSpPr>
              <a:spLocks noChangeArrowheads="1"/>
            </p:cNvSpPr>
            <p:nvPr/>
          </p:nvSpPr>
          <p:spPr bwMode="auto">
            <a:xfrm>
              <a:off x="6477000" y="3200400"/>
              <a:ext cx="615553" cy="1528624"/>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结果公示</a:t>
              </a:r>
              <a:endParaRPr lang="zh-CN" altLang="en-US" sz="2800" dirty="0">
                <a:solidFill>
                  <a:srgbClr val="0000CC"/>
                </a:solidFill>
                <a:effectLst/>
                <a:latin typeface="黑体" pitchFamily="2" charset="-122"/>
                <a:ea typeface="黑体" pitchFamily="2" charset="-122"/>
              </a:endParaRPr>
            </a:p>
          </p:txBody>
        </p:sp>
        <p:sp>
          <p:nvSpPr>
            <p:cNvPr id="45" name="矩形 88"/>
            <p:cNvSpPr>
              <a:spLocks noChangeArrowheads="1"/>
            </p:cNvSpPr>
            <p:nvPr/>
          </p:nvSpPr>
          <p:spPr bwMode="auto">
            <a:xfrm>
              <a:off x="7391400" y="3200400"/>
              <a:ext cx="615553" cy="1528624"/>
            </a:xfrm>
            <a:prstGeom prst="rect">
              <a:avLst/>
            </a:prstGeom>
            <a:noFill/>
            <a:ln w="9525">
              <a:noFill/>
              <a:miter lim="800000"/>
              <a:headEnd/>
              <a:tailEnd/>
            </a:ln>
          </p:spPr>
          <p:txBody>
            <a:bodyPr vert="eaVert" wrap="none">
              <a:spAutoFit/>
            </a:bodyPr>
            <a:lstStyle/>
            <a:p>
              <a:r>
                <a:rPr lang="zh-CN" altLang="en-US" sz="2800" dirty="0" smtClean="0">
                  <a:solidFill>
                    <a:srgbClr val="0000CC"/>
                  </a:solidFill>
                  <a:effectLst/>
                  <a:latin typeface="黑体" pitchFamily="2" charset="-122"/>
                  <a:ea typeface="黑体" pitchFamily="2" charset="-122"/>
                </a:rPr>
                <a:t>推荐上报</a:t>
              </a:r>
              <a:endParaRPr lang="zh-CN" altLang="en-US" sz="2800" dirty="0">
                <a:solidFill>
                  <a:srgbClr val="0000CC"/>
                </a:solidFill>
                <a:effectLst/>
                <a:latin typeface="黑体" pitchFamily="2" charset="-122"/>
                <a:ea typeface="黑体"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diamond(in)">
                                      <p:cBhvr>
                                        <p:cTn id="13"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04800" y="304800"/>
            <a:ext cx="8458200" cy="609600"/>
          </a:xfrm>
        </p:spPr>
        <p:txBody>
          <a:bodyPr anchor="b"/>
          <a:lstStyle/>
          <a:p>
            <a:pPr algn="l" eaLnBrk="1" hangingPunct="1"/>
            <a:r>
              <a:rPr lang="zh-CN" altLang="en-US" sz="3600" smtClean="0">
                <a:ea typeface="宋体" pitchFamily="2" charset="-122"/>
              </a:rPr>
              <a:t/>
            </a:r>
            <a:br>
              <a:rPr lang="zh-CN" altLang="en-US" sz="3600" smtClean="0">
                <a:ea typeface="宋体" pitchFamily="2" charset="-122"/>
              </a:rPr>
            </a:br>
            <a:r>
              <a:rPr lang="zh-CN" altLang="en-US" sz="3600" smtClean="0">
                <a:ea typeface="宋体" pitchFamily="2" charset="-122"/>
              </a:rPr>
              <a:t>一、职称申报程序</a:t>
            </a:r>
          </a:p>
        </p:txBody>
      </p:sp>
      <p:sp>
        <p:nvSpPr>
          <p:cNvPr id="53249" name="Rectangle 1"/>
          <p:cNvSpPr>
            <a:spLocks noChangeArrowheads="1"/>
          </p:cNvSpPr>
          <p:nvPr/>
        </p:nvSpPr>
        <p:spPr bwMode="auto">
          <a:xfrm>
            <a:off x="661582" y="2133600"/>
            <a:ext cx="7034618" cy="553998"/>
          </a:xfrm>
          <a:prstGeom prst="rect">
            <a:avLst/>
          </a:prstGeom>
          <a:noFill/>
          <a:ln w="9525">
            <a:noFill/>
            <a:miter lim="800000"/>
            <a:headEnd/>
            <a:tailEnd/>
          </a:ln>
          <a:effectLst/>
        </p:spPr>
        <p:txBody>
          <a:bodyPr wrap="none" anchor="ctr">
            <a:spAutoFit/>
          </a:bodyPr>
          <a:lstStyle/>
          <a:p>
            <a:pPr indent="306388" eaLnBrk="0" hangingPunct="0">
              <a:defRPr/>
            </a:pPr>
            <a:r>
              <a:rPr lang="en-US" altLang="zh-CN" sz="3000" dirty="0" smtClean="0">
                <a:solidFill>
                  <a:srgbClr val="FF0000"/>
                </a:solidFill>
                <a:effectLst/>
                <a:latin typeface="黑体" pitchFamily="2" charset="-122"/>
                <a:ea typeface="黑体" pitchFamily="2" charset="-122"/>
                <a:cs typeface="+mj-cs"/>
              </a:rPr>
              <a:t>2.</a:t>
            </a:r>
            <a:r>
              <a:rPr lang="zh-CN" altLang="en-US" sz="3000" dirty="0" smtClean="0">
                <a:solidFill>
                  <a:srgbClr val="FF0000"/>
                </a:solidFill>
                <a:effectLst/>
                <a:latin typeface="黑体" pitchFamily="2" charset="-122"/>
                <a:ea typeface="黑体" pitchFamily="2" charset="-122"/>
                <a:cs typeface="+mj-cs"/>
              </a:rPr>
              <a:t>省高级专业技术职务评审委员会评审</a:t>
            </a:r>
            <a:endParaRPr lang="zh-CN" altLang="en-US" sz="3000" dirty="0">
              <a:solidFill>
                <a:srgbClr val="FF0000"/>
              </a:solidFill>
              <a:effectLst/>
              <a:latin typeface="黑体" pitchFamily="2" charset="-122"/>
              <a:ea typeface="黑体" pitchFamily="2" charset="-122"/>
              <a:cs typeface="+mj-cs"/>
            </a:endParaRPr>
          </a:p>
        </p:txBody>
      </p:sp>
      <p:sp>
        <p:nvSpPr>
          <p:cNvPr id="107" name="Rectangle 1"/>
          <p:cNvSpPr>
            <a:spLocks noChangeArrowheads="1"/>
          </p:cNvSpPr>
          <p:nvPr/>
        </p:nvSpPr>
        <p:spPr bwMode="auto">
          <a:xfrm>
            <a:off x="661582" y="3128665"/>
            <a:ext cx="3187411" cy="553998"/>
          </a:xfrm>
          <a:prstGeom prst="rect">
            <a:avLst/>
          </a:prstGeom>
          <a:noFill/>
          <a:ln w="9525">
            <a:noFill/>
            <a:miter lim="800000"/>
            <a:headEnd/>
            <a:tailEnd/>
          </a:ln>
          <a:effectLst/>
        </p:spPr>
        <p:txBody>
          <a:bodyPr wrap="none" anchor="ctr">
            <a:spAutoFit/>
          </a:bodyPr>
          <a:lstStyle/>
          <a:p>
            <a:pPr indent="306388" eaLnBrk="0" hangingPunct="0">
              <a:defRPr/>
            </a:pPr>
            <a:r>
              <a:rPr lang="en-US" altLang="en-US" sz="3000" dirty="0" smtClean="0">
                <a:solidFill>
                  <a:srgbClr val="FF0000"/>
                </a:solidFill>
                <a:effectLst/>
                <a:latin typeface="黑体" pitchFamily="2" charset="-122"/>
                <a:ea typeface="黑体" pitchFamily="2" charset="-122"/>
                <a:cs typeface="+mj-cs"/>
              </a:rPr>
              <a:t>3.</a:t>
            </a:r>
            <a:r>
              <a:rPr lang="zh-CN" altLang="en-US" sz="3000" dirty="0" smtClean="0">
                <a:solidFill>
                  <a:srgbClr val="FF0000"/>
                </a:solidFill>
                <a:effectLst/>
                <a:latin typeface="黑体" pitchFamily="2" charset="-122"/>
                <a:ea typeface="黑体" pitchFamily="2" charset="-122"/>
                <a:cs typeface="+mj-cs"/>
              </a:rPr>
              <a:t>评审结果公示</a:t>
            </a:r>
            <a:endParaRPr lang="zh-CN" altLang="en-US" sz="3000" dirty="0">
              <a:solidFill>
                <a:srgbClr val="FF0000"/>
              </a:solidFill>
              <a:effectLst/>
              <a:latin typeface="黑体" pitchFamily="2" charset="-122"/>
              <a:ea typeface="黑体" pitchFamily="2" charset="-122"/>
              <a:cs typeface="+mj-cs"/>
            </a:endParaRPr>
          </a:p>
        </p:txBody>
      </p:sp>
      <p:sp>
        <p:nvSpPr>
          <p:cNvPr id="3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4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38" name="Rectangle 1"/>
          <p:cNvSpPr>
            <a:spLocks noChangeArrowheads="1"/>
          </p:cNvSpPr>
          <p:nvPr/>
        </p:nvSpPr>
        <p:spPr bwMode="auto">
          <a:xfrm>
            <a:off x="661582" y="4094202"/>
            <a:ext cx="2417970" cy="553998"/>
          </a:xfrm>
          <a:prstGeom prst="rect">
            <a:avLst/>
          </a:prstGeom>
          <a:noFill/>
          <a:ln w="9525">
            <a:noFill/>
            <a:miter lim="800000"/>
            <a:headEnd/>
            <a:tailEnd/>
          </a:ln>
          <a:effectLst/>
        </p:spPr>
        <p:txBody>
          <a:bodyPr wrap="none" anchor="ctr">
            <a:spAutoFit/>
          </a:bodyPr>
          <a:lstStyle/>
          <a:p>
            <a:pPr indent="306388" eaLnBrk="0" hangingPunct="0">
              <a:defRPr/>
            </a:pPr>
            <a:r>
              <a:rPr lang="en-US" altLang="en-US" sz="3000" dirty="0" smtClean="0">
                <a:solidFill>
                  <a:srgbClr val="FF0000"/>
                </a:solidFill>
                <a:effectLst/>
                <a:latin typeface="黑体" pitchFamily="2" charset="-122"/>
                <a:ea typeface="黑体" pitchFamily="2" charset="-122"/>
                <a:cs typeface="+mj-cs"/>
              </a:rPr>
              <a:t>4.</a:t>
            </a:r>
            <a:r>
              <a:rPr lang="zh-CN" altLang="en-US" sz="3000" dirty="0" smtClean="0">
                <a:solidFill>
                  <a:srgbClr val="FF0000"/>
                </a:solidFill>
                <a:effectLst/>
                <a:latin typeface="黑体" pitchFamily="2" charset="-122"/>
                <a:ea typeface="黑体" pitchFamily="2" charset="-122"/>
                <a:cs typeface="+mj-cs"/>
              </a:rPr>
              <a:t>行文确认</a:t>
            </a:r>
            <a:endParaRPr lang="zh-CN" altLang="en-US" sz="3000" dirty="0">
              <a:solidFill>
                <a:srgbClr val="FF0000"/>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fill="hold"/>
                                        <p:tgtEl>
                                          <p:spTgt spid="107"/>
                                        </p:tgtEl>
                                        <p:attrNameLst>
                                          <p:attrName>ppt_x</p:attrName>
                                        </p:attrNameLst>
                                      </p:cBhvr>
                                      <p:tavLst>
                                        <p:tav tm="0">
                                          <p:val>
                                            <p:strVal val="#ppt_x"/>
                                          </p:val>
                                        </p:tav>
                                        <p:tav tm="100000">
                                          <p:val>
                                            <p:strVal val="#ppt_x"/>
                                          </p:val>
                                        </p:tav>
                                      </p:tavLst>
                                    </p:anim>
                                    <p:anim calcmode="lin" valueType="num">
                                      <p:cBhvr additive="base">
                                        <p:cTn id="14"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p:bldP spid="10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04800" y="304800"/>
            <a:ext cx="8458200" cy="609600"/>
          </a:xfrm>
        </p:spPr>
        <p:txBody>
          <a:bodyPr anchor="b"/>
          <a:lstStyle/>
          <a:p>
            <a:pPr algn="l" eaLnBrk="1" hangingPunct="1"/>
            <a:r>
              <a:rPr lang="zh-CN" altLang="en-US" sz="3600" smtClean="0">
                <a:ea typeface="宋体" pitchFamily="2" charset="-122"/>
              </a:rPr>
              <a:t/>
            </a:r>
            <a:br>
              <a:rPr lang="zh-CN" altLang="en-US" sz="3600" smtClean="0">
                <a:ea typeface="宋体" pitchFamily="2" charset="-122"/>
              </a:rPr>
            </a:br>
            <a:r>
              <a:rPr lang="zh-CN" altLang="en-US" sz="3600" smtClean="0">
                <a:ea typeface="宋体" pitchFamily="2" charset="-122"/>
              </a:rPr>
              <a:t>一、职称申报程序</a:t>
            </a:r>
          </a:p>
        </p:txBody>
      </p:sp>
      <p:grpSp>
        <p:nvGrpSpPr>
          <p:cNvPr id="2" name="组合 45"/>
          <p:cNvGrpSpPr>
            <a:grpSpLocks/>
          </p:cNvGrpSpPr>
          <p:nvPr/>
        </p:nvGrpSpPr>
        <p:grpSpPr bwMode="auto">
          <a:xfrm>
            <a:off x="304800" y="2133600"/>
            <a:ext cx="8839200" cy="3595688"/>
            <a:chOff x="304800" y="2133600"/>
            <a:chExt cx="8839200" cy="3596443"/>
          </a:xfrm>
        </p:grpSpPr>
        <p:grpSp>
          <p:nvGrpSpPr>
            <p:cNvPr id="3" name="组合 35"/>
            <p:cNvGrpSpPr>
              <a:grpSpLocks/>
            </p:cNvGrpSpPr>
            <p:nvPr/>
          </p:nvGrpSpPr>
          <p:grpSpPr bwMode="auto">
            <a:xfrm>
              <a:off x="1568985" y="2133600"/>
              <a:ext cx="1471998" cy="3317875"/>
              <a:chOff x="1568985" y="2133600"/>
              <a:chExt cx="1471998" cy="3317875"/>
            </a:xfrm>
          </p:grpSpPr>
          <p:sp>
            <p:nvSpPr>
              <p:cNvPr id="97" name="AutoShape 6"/>
              <p:cNvSpPr>
                <a:spLocks noChangeArrowheads="1"/>
              </p:cNvSpPr>
              <p:nvPr/>
            </p:nvSpPr>
            <p:spPr bwMode="gray">
              <a:xfrm>
                <a:off x="1643063" y="2895760"/>
                <a:ext cx="1398587" cy="2556412"/>
              </a:xfrm>
              <a:prstGeom prst="chevron">
                <a:avLst>
                  <a:gd name="adj" fmla="val 17842"/>
                </a:avLst>
              </a:prstGeom>
              <a:solidFill>
                <a:schemeClr val="tx2"/>
              </a:soli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98" name="AutoShape 7"/>
              <p:cNvSpPr>
                <a:spLocks noChangeArrowheads="1"/>
              </p:cNvSpPr>
              <p:nvPr/>
            </p:nvSpPr>
            <p:spPr bwMode="gray">
              <a:xfrm>
                <a:off x="1568450" y="2133600"/>
                <a:ext cx="1241425" cy="527161"/>
              </a:xfrm>
              <a:prstGeom prst="roundRect">
                <a:avLst>
                  <a:gd name="adj" fmla="val 50000"/>
                </a:avLst>
              </a:prstGeom>
              <a:solidFill>
                <a:schemeClr val="tx2"/>
              </a:soli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2</a:t>
                </a:r>
              </a:p>
            </p:txBody>
          </p:sp>
        </p:grpSp>
        <p:grpSp>
          <p:nvGrpSpPr>
            <p:cNvPr id="4" name="组合 36"/>
            <p:cNvGrpSpPr>
              <a:grpSpLocks/>
            </p:cNvGrpSpPr>
            <p:nvPr/>
          </p:nvGrpSpPr>
          <p:grpSpPr bwMode="auto">
            <a:xfrm>
              <a:off x="2863477" y="2133600"/>
              <a:ext cx="1399841" cy="3317875"/>
              <a:chOff x="2863477" y="2133600"/>
              <a:chExt cx="1399841" cy="3317875"/>
            </a:xfrm>
          </p:grpSpPr>
          <p:sp>
            <p:nvSpPr>
              <p:cNvPr id="96" name="AutoShape 5"/>
              <p:cNvSpPr>
                <a:spLocks noChangeArrowheads="1"/>
              </p:cNvSpPr>
              <p:nvPr/>
            </p:nvSpPr>
            <p:spPr bwMode="gray">
              <a:xfrm>
                <a:off x="2863850" y="2895760"/>
                <a:ext cx="1400175" cy="2556412"/>
              </a:xfrm>
              <a:prstGeom prst="chevron">
                <a:avLst>
                  <a:gd name="adj" fmla="val 17842"/>
                </a:avLst>
              </a:prstGeom>
              <a:gradFill rotWithShape="1">
                <a:gsLst>
                  <a:gs pos="0">
                    <a:schemeClr val="hlink"/>
                  </a:gs>
                  <a:gs pos="100000">
                    <a:schemeClr val="hlink">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99" name="AutoShape 8"/>
              <p:cNvSpPr>
                <a:spLocks noChangeArrowheads="1"/>
              </p:cNvSpPr>
              <p:nvPr/>
            </p:nvSpPr>
            <p:spPr bwMode="gray">
              <a:xfrm>
                <a:off x="2863850" y="2133600"/>
                <a:ext cx="1143000" cy="533512"/>
              </a:xfrm>
              <a:prstGeom prst="roundRect">
                <a:avLst>
                  <a:gd name="adj" fmla="val 50000"/>
                </a:avLst>
              </a:prstGeom>
              <a:gradFill rotWithShape="1">
                <a:gsLst>
                  <a:gs pos="0">
                    <a:schemeClr val="hlink"/>
                  </a:gs>
                  <a:gs pos="100000">
                    <a:schemeClr val="hlink">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3</a:t>
                </a:r>
              </a:p>
            </p:txBody>
          </p:sp>
        </p:grpSp>
        <p:grpSp>
          <p:nvGrpSpPr>
            <p:cNvPr id="5" name="组合 40"/>
            <p:cNvGrpSpPr>
              <a:grpSpLocks/>
            </p:cNvGrpSpPr>
            <p:nvPr/>
          </p:nvGrpSpPr>
          <p:grpSpPr bwMode="auto">
            <a:xfrm>
              <a:off x="7738387" y="2133600"/>
              <a:ext cx="1405613" cy="3317875"/>
              <a:chOff x="7738387" y="2133600"/>
              <a:chExt cx="1405613" cy="3317875"/>
            </a:xfrm>
          </p:grpSpPr>
          <p:sp>
            <p:nvSpPr>
              <p:cNvPr id="104" name="AutoShape 9"/>
              <p:cNvSpPr>
                <a:spLocks noChangeArrowheads="1"/>
              </p:cNvSpPr>
              <p:nvPr/>
            </p:nvSpPr>
            <p:spPr bwMode="gray">
              <a:xfrm>
                <a:off x="7893050" y="2133600"/>
                <a:ext cx="121920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7</a:t>
                </a:r>
              </a:p>
            </p:txBody>
          </p:sp>
          <p:sp>
            <p:nvSpPr>
              <p:cNvPr id="106" name="AutoShape 4"/>
              <p:cNvSpPr>
                <a:spLocks noChangeArrowheads="1"/>
              </p:cNvSpPr>
              <p:nvPr/>
            </p:nvSpPr>
            <p:spPr bwMode="gray">
              <a:xfrm>
                <a:off x="7739063" y="2895760"/>
                <a:ext cx="1404937" cy="2556412"/>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6" name="组合 39"/>
            <p:cNvGrpSpPr>
              <a:grpSpLocks/>
            </p:cNvGrpSpPr>
            <p:nvPr/>
          </p:nvGrpSpPr>
          <p:grpSpPr bwMode="auto">
            <a:xfrm>
              <a:off x="6521450" y="2133600"/>
              <a:ext cx="1404938" cy="3317875"/>
              <a:chOff x="6521450" y="2133600"/>
              <a:chExt cx="1404938" cy="3317875"/>
            </a:xfrm>
          </p:grpSpPr>
          <p:sp>
            <p:nvSpPr>
              <p:cNvPr id="102" name="AutoShape 8"/>
              <p:cNvSpPr>
                <a:spLocks noChangeArrowheads="1"/>
              </p:cNvSpPr>
              <p:nvPr/>
            </p:nvSpPr>
            <p:spPr bwMode="gray">
              <a:xfrm>
                <a:off x="6597650" y="2133600"/>
                <a:ext cx="1220788" cy="527161"/>
              </a:xfrm>
              <a:prstGeom prst="roundRect">
                <a:avLst>
                  <a:gd name="adj" fmla="val 50000"/>
                </a:avLst>
              </a:prstGeom>
              <a:gradFill rotWithShape="1">
                <a:gsLst>
                  <a:gs pos="0">
                    <a:schemeClr val="hlink"/>
                  </a:gs>
                  <a:gs pos="100000">
                    <a:schemeClr val="hlink">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6</a:t>
                </a:r>
              </a:p>
            </p:txBody>
          </p:sp>
          <p:sp>
            <p:nvSpPr>
              <p:cNvPr id="93" name="AutoShape 5"/>
              <p:cNvSpPr>
                <a:spLocks noChangeArrowheads="1"/>
              </p:cNvSpPr>
              <p:nvPr/>
            </p:nvSpPr>
            <p:spPr bwMode="gray">
              <a:xfrm>
                <a:off x="6521450" y="2895760"/>
                <a:ext cx="1404938" cy="2556412"/>
              </a:xfrm>
              <a:prstGeom prst="chevron">
                <a:avLst>
                  <a:gd name="adj" fmla="val 17842"/>
                </a:avLst>
              </a:prstGeom>
              <a:gradFill rotWithShape="1">
                <a:gsLst>
                  <a:gs pos="0">
                    <a:schemeClr val="hlink"/>
                  </a:gs>
                  <a:gs pos="100000">
                    <a:schemeClr val="hlink">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7" name="组合 38"/>
            <p:cNvGrpSpPr>
              <a:grpSpLocks/>
            </p:cNvGrpSpPr>
            <p:nvPr/>
          </p:nvGrpSpPr>
          <p:grpSpPr bwMode="auto">
            <a:xfrm>
              <a:off x="5302250" y="2133600"/>
              <a:ext cx="1403350" cy="3317875"/>
              <a:chOff x="5302250" y="2133600"/>
              <a:chExt cx="1403350" cy="3317875"/>
            </a:xfrm>
          </p:grpSpPr>
          <p:sp>
            <p:nvSpPr>
              <p:cNvPr id="101" name="AutoShape 7"/>
              <p:cNvSpPr>
                <a:spLocks noChangeArrowheads="1"/>
              </p:cNvSpPr>
              <p:nvPr/>
            </p:nvSpPr>
            <p:spPr bwMode="gray">
              <a:xfrm>
                <a:off x="5302250" y="2133600"/>
                <a:ext cx="1219200" cy="527161"/>
              </a:xfrm>
              <a:prstGeom prst="roundRect">
                <a:avLst>
                  <a:gd name="adj" fmla="val 50000"/>
                </a:avLst>
              </a:prstGeom>
              <a:solidFill>
                <a:schemeClr val="tx2"/>
              </a:soli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defRPr/>
                </a:pPr>
                <a:r>
                  <a:rPr lang="en-US" altLang="zh-CN" sz="2000" b="1" dirty="0">
                    <a:solidFill>
                      <a:schemeClr val="bg1"/>
                    </a:solidFill>
                    <a:effectLst/>
                    <a:latin typeface="Arial" charset="0"/>
                    <a:ea typeface="宋体" charset="-122"/>
                  </a:rPr>
                  <a:t>5</a:t>
                </a:r>
              </a:p>
            </p:txBody>
          </p:sp>
          <p:sp>
            <p:nvSpPr>
              <p:cNvPr id="94" name="AutoShape 6"/>
              <p:cNvSpPr>
                <a:spLocks noChangeArrowheads="1"/>
              </p:cNvSpPr>
              <p:nvPr/>
            </p:nvSpPr>
            <p:spPr bwMode="gray">
              <a:xfrm>
                <a:off x="5302250" y="2895760"/>
                <a:ext cx="1403350" cy="2556412"/>
              </a:xfrm>
              <a:prstGeom prst="chevron">
                <a:avLst>
                  <a:gd name="adj" fmla="val 17842"/>
                </a:avLst>
              </a:prstGeom>
              <a:solidFill>
                <a:schemeClr val="tx2"/>
              </a:soli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dirty="0">
                  <a:effectLst>
                    <a:outerShdw blurRad="38100" dist="38100" dir="2700000" algn="tl">
                      <a:srgbClr val="000000"/>
                    </a:outerShdw>
                  </a:effectLst>
                  <a:ea typeface="宋体" charset="-122"/>
                </a:endParaRPr>
              </a:p>
            </p:txBody>
          </p:sp>
        </p:grpSp>
        <p:grpSp>
          <p:nvGrpSpPr>
            <p:cNvPr id="8" name="组合 37"/>
            <p:cNvGrpSpPr>
              <a:grpSpLocks/>
            </p:cNvGrpSpPr>
            <p:nvPr/>
          </p:nvGrpSpPr>
          <p:grpSpPr bwMode="auto">
            <a:xfrm>
              <a:off x="4082926" y="2133600"/>
              <a:ext cx="1403474" cy="3317875"/>
              <a:chOff x="4082926" y="2133600"/>
              <a:chExt cx="1403474" cy="3317875"/>
            </a:xfrm>
          </p:grpSpPr>
          <p:sp>
            <p:nvSpPr>
              <p:cNvPr id="100" name="AutoShape 9"/>
              <p:cNvSpPr>
                <a:spLocks noChangeArrowheads="1"/>
              </p:cNvSpPr>
              <p:nvPr/>
            </p:nvSpPr>
            <p:spPr bwMode="gray">
              <a:xfrm>
                <a:off x="4083050" y="2133600"/>
                <a:ext cx="121920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4</a:t>
                </a:r>
              </a:p>
            </p:txBody>
          </p:sp>
          <p:sp>
            <p:nvSpPr>
              <p:cNvPr id="95" name="AutoShape 4"/>
              <p:cNvSpPr>
                <a:spLocks noChangeArrowheads="1"/>
              </p:cNvSpPr>
              <p:nvPr/>
            </p:nvSpPr>
            <p:spPr bwMode="gray">
              <a:xfrm>
                <a:off x="4083050" y="2895760"/>
                <a:ext cx="1403350" cy="2556412"/>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dirty="0">
                  <a:effectLst>
                    <a:outerShdw blurRad="38100" dist="38100" dir="2700000" algn="tl">
                      <a:srgbClr val="000000"/>
                    </a:outerShdw>
                  </a:effectLst>
                  <a:ea typeface="宋体" charset="-122"/>
                </a:endParaRPr>
              </a:p>
            </p:txBody>
          </p:sp>
        </p:grpSp>
        <p:grpSp>
          <p:nvGrpSpPr>
            <p:cNvPr id="9" name="组合 32"/>
            <p:cNvGrpSpPr>
              <a:grpSpLocks/>
            </p:cNvGrpSpPr>
            <p:nvPr/>
          </p:nvGrpSpPr>
          <p:grpSpPr bwMode="auto">
            <a:xfrm>
              <a:off x="304800" y="2133600"/>
              <a:ext cx="1531938" cy="3318572"/>
              <a:chOff x="304800" y="2133600"/>
              <a:chExt cx="1531938" cy="3318572"/>
            </a:xfrm>
          </p:grpSpPr>
          <p:sp>
            <p:nvSpPr>
              <p:cNvPr id="103" name="AutoShape 9"/>
              <p:cNvSpPr>
                <a:spLocks noChangeArrowheads="1"/>
              </p:cNvSpPr>
              <p:nvPr/>
            </p:nvSpPr>
            <p:spPr bwMode="gray">
              <a:xfrm>
                <a:off x="304800" y="2133600"/>
                <a:ext cx="1219200" cy="527161"/>
              </a:xfrm>
              <a:prstGeom prst="roundRect">
                <a:avLst>
                  <a:gd name="adj" fmla="val 50000"/>
                </a:avLst>
              </a:prstGeom>
              <a:gradFill rotWithShape="1">
                <a:gsLst>
                  <a:gs pos="0">
                    <a:schemeClr val="accent2"/>
                  </a:gs>
                  <a:gs pos="100000">
                    <a:schemeClr val="accent2">
                      <a:gamma/>
                      <a:tint val="69804"/>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altLang="zh-CN" sz="2000" b="1" dirty="0">
                    <a:solidFill>
                      <a:schemeClr val="bg1"/>
                    </a:solidFill>
                    <a:effectLst/>
                    <a:latin typeface="Arial" charset="0"/>
                    <a:ea typeface="宋体" charset="-122"/>
                  </a:rPr>
                  <a:t>1</a:t>
                </a:r>
              </a:p>
            </p:txBody>
          </p:sp>
          <p:sp>
            <p:nvSpPr>
              <p:cNvPr id="105" name="AutoShape 4"/>
              <p:cNvSpPr>
                <a:spLocks noChangeArrowheads="1"/>
              </p:cNvSpPr>
              <p:nvPr/>
            </p:nvSpPr>
            <p:spPr bwMode="gray">
              <a:xfrm>
                <a:off x="423863" y="2895760"/>
                <a:ext cx="1412875" cy="2556412"/>
              </a:xfrm>
              <a:prstGeom prst="chevron">
                <a:avLst>
                  <a:gd name="adj" fmla="val 16468"/>
                </a:avLst>
              </a:prstGeom>
              <a:gradFill rotWithShape="1">
                <a:gsLst>
                  <a:gs pos="0">
                    <a:schemeClr val="accent2"/>
                  </a:gs>
                  <a:gs pos="100000">
                    <a:schemeClr val="accent2">
                      <a:gamma/>
                      <a:tint val="69804"/>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grpSp>
        <p:grpSp>
          <p:nvGrpSpPr>
            <p:cNvPr id="10" name="组合 32"/>
            <p:cNvGrpSpPr>
              <a:grpSpLocks/>
            </p:cNvGrpSpPr>
            <p:nvPr/>
          </p:nvGrpSpPr>
          <p:grpSpPr bwMode="auto">
            <a:xfrm>
              <a:off x="776925" y="3047909"/>
              <a:ext cx="7992028" cy="2682134"/>
              <a:chOff x="503891" y="3124200"/>
              <a:chExt cx="7992287" cy="2682398"/>
            </a:xfrm>
          </p:grpSpPr>
          <p:sp>
            <p:nvSpPr>
              <p:cNvPr id="5137" name="矩形 84"/>
              <p:cNvSpPr>
                <a:spLocks noChangeArrowheads="1"/>
              </p:cNvSpPr>
              <p:nvPr/>
            </p:nvSpPr>
            <p:spPr bwMode="auto">
              <a:xfrm>
                <a:off x="503891" y="3276600"/>
                <a:ext cx="615553" cy="1752600"/>
              </a:xfrm>
              <a:prstGeom prst="rect">
                <a:avLst/>
              </a:prstGeom>
              <a:noFill/>
              <a:ln w="9525">
                <a:noFill/>
                <a:miter lim="800000"/>
                <a:headEnd/>
                <a:tailEnd/>
              </a:ln>
            </p:spPr>
            <p:txBody>
              <a:bodyPr vert="eaVert">
                <a:spAutoFit/>
              </a:bodyPr>
              <a:lstStyle/>
              <a:p>
                <a:r>
                  <a:rPr lang="zh-CN" altLang="en-US" sz="2800">
                    <a:solidFill>
                      <a:srgbClr val="0000CC"/>
                    </a:solidFill>
                    <a:effectLst/>
                    <a:latin typeface="黑体" pitchFamily="2" charset="-122"/>
                    <a:ea typeface="黑体" pitchFamily="2" charset="-122"/>
                  </a:rPr>
                  <a:t>个人申报</a:t>
                </a:r>
              </a:p>
            </p:txBody>
          </p:sp>
          <p:sp>
            <p:nvSpPr>
              <p:cNvPr id="5138" name="矩形 85"/>
              <p:cNvSpPr>
                <a:spLocks noChangeArrowheads="1"/>
              </p:cNvSpPr>
              <p:nvPr/>
            </p:nvSpPr>
            <p:spPr bwMode="auto">
              <a:xfrm>
                <a:off x="1784407" y="3200499"/>
                <a:ext cx="615573" cy="2606099"/>
              </a:xfrm>
              <a:prstGeom prst="rect">
                <a:avLst/>
              </a:prstGeom>
              <a:noFill/>
              <a:ln w="9525">
                <a:noFill/>
                <a:miter lim="800000"/>
                <a:headEnd/>
                <a:tailEnd/>
              </a:ln>
            </p:spPr>
            <p:txBody>
              <a:bodyPr vert="eaVert" wrap="none">
                <a:spAutoFit/>
              </a:bodyPr>
              <a:lstStyle/>
              <a:p>
                <a:r>
                  <a:rPr lang="zh-CN" altLang="en-US" sz="2800">
                    <a:solidFill>
                      <a:srgbClr val="0000CC"/>
                    </a:solidFill>
                    <a:effectLst/>
                    <a:latin typeface="黑体" pitchFamily="2" charset="-122"/>
                    <a:ea typeface="黑体" pitchFamily="2" charset="-122"/>
                  </a:rPr>
                  <a:t>学校考核推荐  </a:t>
                </a:r>
              </a:p>
            </p:txBody>
          </p:sp>
          <p:sp>
            <p:nvSpPr>
              <p:cNvPr id="5139" name="矩形 86"/>
              <p:cNvSpPr>
                <a:spLocks noChangeArrowheads="1"/>
              </p:cNvSpPr>
              <p:nvPr/>
            </p:nvSpPr>
            <p:spPr bwMode="auto">
              <a:xfrm>
                <a:off x="3003840" y="3352800"/>
                <a:ext cx="615553" cy="1528624"/>
              </a:xfrm>
              <a:prstGeom prst="rect">
                <a:avLst/>
              </a:prstGeom>
              <a:noFill/>
              <a:ln w="9525">
                <a:noFill/>
                <a:miter lim="800000"/>
                <a:headEnd/>
                <a:tailEnd/>
              </a:ln>
            </p:spPr>
            <p:txBody>
              <a:bodyPr vert="eaVert" wrap="none">
                <a:spAutoFit/>
              </a:bodyPr>
              <a:lstStyle/>
              <a:p>
                <a:r>
                  <a:rPr lang="zh-CN" altLang="en-US" sz="2800" dirty="0">
                    <a:solidFill>
                      <a:srgbClr val="0000CC"/>
                    </a:solidFill>
                    <a:effectLst/>
                    <a:latin typeface="黑体" pitchFamily="2" charset="-122"/>
                    <a:ea typeface="黑体" pitchFamily="2" charset="-122"/>
                  </a:rPr>
                  <a:t>材料公示</a:t>
                </a:r>
              </a:p>
            </p:txBody>
          </p:sp>
          <p:sp>
            <p:nvSpPr>
              <p:cNvPr id="5140" name="矩形 87"/>
              <p:cNvSpPr>
                <a:spLocks noChangeArrowheads="1"/>
              </p:cNvSpPr>
              <p:nvPr/>
            </p:nvSpPr>
            <p:spPr bwMode="auto">
              <a:xfrm>
                <a:off x="4223040" y="3124200"/>
                <a:ext cx="615553" cy="2246769"/>
              </a:xfrm>
              <a:prstGeom prst="rect">
                <a:avLst/>
              </a:prstGeom>
              <a:noFill/>
              <a:ln w="9525">
                <a:noFill/>
                <a:miter lim="800000"/>
                <a:headEnd/>
                <a:tailEnd/>
              </a:ln>
            </p:spPr>
            <p:txBody>
              <a:bodyPr vert="eaVert" wrap="none">
                <a:spAutoFit/>
              </a:bodyPr>
              <a:lstStyle/>
              <a:p>
                <a:r>
                  <a:rPr lang="zh-CN" altLang="en-US" sz="2800" dirty="0">
                    <a:solidFill>
                      <a:srgbClr val="0000CC"/>
                    </a:solidFill>
                    <a:effectLst/>
                    <a:latin typeface="黑体" pitchFamily="2" charset="-122"/>
                    <a:ea typeface="黑体" pitchFamily="2" charset="-122"/>
                  </a:rPr>
                  <a:t>参评资格审查</a:t>
                </a:r>
              </a:p>
            </p:txBody>
          </p:sp>
          <p:sp>
            <p:nvSpPr>
              <p:cNvPr id="5141" name="矩形 88"/>
              <p:cNvSpPr>
                <a:spLocks noChangeArrowheads="1"/>
              </p:cNvSpPr>
              <p:nvPr/>
            </p:nvSpPr>
            <p:spPr bwMode="auto">
              <a:xfrm>
                <a:off x="5442126" y="3429121"/>
                <a:ext cx="615573" cy="1528774"/>
              </a:xfrm>
              <a:prstGeom prst="rect">
                <a:avLst/>
              </a:prstGeom>
              <a:noFill/>
              <a:ln w="9525">
                <a:noFill/>
                <a:miter lim="800000"/>
                <a:headEnd/>
                <a:tailEnd/>
              </a:ln>
            </p:spPr>
            <p:txBody>
              <a:bodyPr vert="eaVert" wrap="none">
                <a:spAutoFit/>
              </a:bodyPr>
              <a:lstStyle/>
              <a:p>
                <a:r>
                  <a:rPr lang="zh-CN" altLang="en-US" sz="2800">
                    <a:solidFill>
                      <a:srgbClr val="0000CC"/>
                    </a:solidFill>
                    <a:effectLst/>
                    <a:latin typeface="黑体" pitchFamily="2" charset="-122"/>
                    <a:ea typeface="黑体" pitchFamily="2" charset="-122"/>
                  </a:rPr>
                  <a:t>职务评审</a:t>
                </a:r>
              </a:p>
            </p:txBody>
          </p:sp>
          <p:sp>
            <p:nvSpPr>
              <p:cNvPr id="5142" name="矩形 89"/>
              <p:cNvSpPr>
                <a:spLocks noChangeArrowheads="1"/>
              </p:cNvSpPr>
              <p:nvPr/>
            </p:nvSpPr>
            <p:spPr bwMode="auto">
              <a:xfrm>
                <a:off x="6737640" y="3124200"/>
                <a:ext cx="615553" cy="2246769"/>
              </a:xfrm>
              <a:prstGeom prst="rect">
                <a:avLst/>
              </a:prstGeom>
              <a:noFill/>
              <a:ln w="9525">
                <a:noFill/>
                <a:miter lim="800000"/>
                <a:headEnd/>
                <a:tailEnd/>
              </a:ln>
            </p:spPr>
            <p:txBody>
              <a:bodyPr vert="eaVert" wrap="none">
                <a:spAutoFit/>
              </a:bodyPr>
              <a:lstStyle/>
              <a:p>
                <a:r>
                  <a:rPr lang="zh-CN" altLang="en-US" sz="2800">
                    <a:solidFill>
                      <a:srgbClr val="0000CC"/>
                    </a:solidFill>
                    <a:effectLst/>
                    <a:latin typeface="黑体" pitchFamily="2" charset="-122"/>
                    <a:ea typeface="黑体" pitchFamily="2" charset="-122"/>
                  </a:rPr>
                  <a:t>评审结果公示</a:t>
                </a:r>
              </a:p>
            </p:txBody>
          </p:sp>
          <p:sp>
            <p:nvSpPr>
              <p:cNvPr id="5143" name="矩形 90"/>
              <p:cNvSpPr>
                <a:spLocks noChangeArrowheads="1"/>
              </p:cNvSpPr>
              <p:nvPr/>
            </p:nvSpPr>
            <p:spPr bwMode="auto">
              <a:xfrm>
                <a:off x="7880605" y="3352914"/>
                <a:ext cx="615573" cy="1528774"/>
              </a:xfrm>
              <a:prstGeom prst="rect">
                <a:avLst/>
              </a:prstGeom>
              <a:noFill/>
              <a:ln w="9525">
                <a:noFill/>
                <a:miter lim="800000"/>
                <a:headEnd/>
                <a:tailEnd/>
              </a:ln>
            </p:spPr>
            <p:txBody>
              <a:bodyPr vert="eaVert" wrap="none">
                <a:spAutoFit/>
              </a:bodyPr>
              <a:lstStyle/>
              <a:p>
                <a:r>
                  <a:rPr lang="zh-CN" altLang="en-US" sz="2800">
                    <a:solidFill>
                      <a:srgbClr val="0000CC"/>
                    </a:solidFill>
                    <a:effectLst/>
                    <a:latin typeface="黑体" pitchFamily="2" charset="-122"/>
                    <a:ea typeface="黑体" pitchFamily="2" charset="-122"/>
                  </a:rPr>
                  <a:t>行文确认</a:t>
                </a:r>
              </a:p>
            </p:txBody>
          </p:sp>
        </p:grpSp>
      </p:grpSp>
      <p:sp>
        <p:nvSpPr>
          <p:cNvPr id="53249" name="Rectangle 1"/>
          <p:cNvSpPr>
            <a:spLocks noChangeArrowheads="1"/>
          </p:cNvSpPr>
          <p:nvPr/>
        </p:nvSpPr>
        <p:spPr bwMode="auto">
          <a:xfrm>
            <a:off x="-228600" y="1447800"/>
            <a:ext cx="9419886" cy="461665"/>
          </a:xfrm>
          <a:prstGeom prst="rect">
            <a:avLst/>
          </a:prstGeom>
          <a:noFill/>
          <a:ln w="9525">
            <a:noFill/>
            <a:miter lim="800000"/>
            <a:headEnd/>
            <a:tailEnd/>
          </a:ln>
          <a:effectLst/>
        </p:spPr>
        <p:txBody>
          <a:bodyPr wrap="none" anchor="ctr">
            <a:spAutoFit/>
          </a:bodyPr>
          <a:lstStyle/>
          <a:p>
            <a:pPr indent="306388" eaLnBrk="0" hangingPunct="0">
              <a:defRPr/>
            </a:pPr>
            <a:r>
              <a:rPr lang="zh-CN" altLang="en-US" sz="2400" dirty="0" smtClean="0">
                <a:solidFill>
                  <a:srgbClr val="FF0000"/>
                </a:solidFill>
                <a:effectLst/>
                <a:latin typeface="黑体" pitchFamily="2" charset="-122"/>
                <a:ea typeface="黑体" pitchFamily="2" charset="-122"/>
                <a:cs typeface="+mj-cs"/>
              </a:rPr>
              <a:t>高校中级：学校在</a:t>
            </a:r>
            <a:r>
              <a:rPr lang="zh-CN" altLang="en-US" sz="2400" dirty="0">
                <a:solidFill>
                  <a:srgbClr val="FF0000"/>
                </a:solidFill>
                <a:effectLst/>
                <a:latin typeface="黑体" pitchFamily="2" charset="-122"/>
                <a:ea typeface="黑体" pitchFamily="2" charset="-122"/>
                <a:cs typeface="+mj-cs"/>
              </a:rPr>
              <a:t>中级职称职</a:t>
            </a:r>
            <a:r>
              <a:rPr lang="zh-CN" altLang="en-US" sz="2400" dirty="0" smtClean="0">
                <a:solidFill>
                  <a:srgbClr val="FF0000"/>
                </a:solidFill>
                <a:effectLst/>
                <a:latin typeface="黑体" pitchFamily="2" charset="-122"/>
                <a:ea typeface="黑体" pitchFamily="2" charset="-122"/>
                <a:cs typeface="+mj-cs"/>
              </a:rPr>
              <a:t>数获得审批确认后按照以往程序进行</a:t>
            </a:r>
            <a:endParaRPr lang="zh-CN" altLang="en-US" sz="2400" dirty="0">
              <a:solidFill>
                <a:srgbClr val="FF0000"/>
              </a:solidFill>
              <a:effectLst/>
              <a:latin typeface="黑体" pitchFamily="2" charset="-122"/>
              <a:ea typeface="黑体" pitchFamily="2" charset="-122"/>
              <a:cs typeface="+mj-cs"/>
            </a:endParaRPr>
          </a:p>
        </p:txBody>
      </p:sp>
      <p:sp>
        <p:nvSpPr>
          <p:cNvPr id="3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4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38" name="Rectangle 1"/>
          <p:cNvSpPr>
            <a:spLocks noChangeArrowheads="1"/>
          </p:cNvSpPr>
          <p:nvPr/>
        </p:nvSpPr>
        <p:spPr bwMode="auto">
          <a:xfrm>
            <a:off x="990600" y="5939135"/>
            <a:ext cx="6957674" cy="461665"/>
          </a:xfrm>
          <a:prstGeom prst="rect">
            <a:avLst/>
          </a:prstGeom>
          <a:noFill/>
          <a:ln w="9525">
            <a:noFill/>
            <a:miter lim="800000"/>
            <a:headEnd/>
            <a:tailEnd/>
          </a:ln>
          <a:effectLst/>
        </p:spPr>
        <p:txBody>
          <a:bodyPr wrap="none" anchor="ctr">
            <a:spAutoFit/>
          </a:bodyPr>
          <a:lstStyle/>
          <a:p>
            <a:pPr indent="306388" eaLnBrk="0" hangingPunct="0">
              <a:defRPr/>
            </a:pPr>
            <a:r>
              <a:rPr lang="zh-CN" altLang="en-US" sz="2400" dirty="0" smtClean="0">
                <a:solidFill>
                  <a:srgbClr val="FF0000"/>
                </a:solidFill>
                <a:effectLst/>
                <a:latin typeface="黑体" pitchFamily="2" charset="-122"/>
                <a:ea typeface="黑体" pitchFamily="2" charset="-122"/>
                <a:cs typeface="+mj-cs"/>
              </a:rPr>
              <a:t>其他系列的申报程序根据各系列文件要求执行。</a:t>
            </a:r>
            <a:endParaRPr lang="zh-CN" altLang="en-US" sz="2400" dirty="0">
              <a:solidFill>
                <a:srgbClr val="FF0000"/>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500" fill="hold"/>
                                        <p:tgtEl>
                                          <p:spTgt spid="38"/>
                                        </p:tgtEl>
                                        <p:attrNameLst>
                                          <p:attrName>ppt_x</p:attrName>
                                        </p:attrNameLst>
                                      </p:cBhvr>
                                      <p:tavLst>
                                        <p:tav tm="0">
                                          <p:val>
                                            <p:strVal val="#ppt_x"/>
                                          </p:val>
                                        </p:tav>
                                        <p:tav tm="100000">
                                          <p:val>
                                            <p:strVal val="#ppt_x"/>
                                          </p:val>
                                        </p:tav>
                                      </p:tavLst>
                                    </p:anim>
                                    <p:anim calcmode="lin" valueType="num">
                                      <p:cBhvr additive="base">
                                        <p:cTn id="1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quarter" idx="10"/>
          </p:nvPr>
        </p:nvSpPr>
        <p:spPr>
          <a:xfrm>
            <a:off x="304800" y="6477000"/>
            <a:ext cx="3352800" cy="320675"/>
          </a:xfrm>
        </p:spPr>
        <p:txBody>
          <a:bodyPr/>
          <a:lstStyle/>
          <a:p>
            <a:pPr>
              <a:defRPr/>
            </a:pPr>
            <a:r>
              <a:rPr lang="en-US" altLang="zh-CN" dirty="0" smtClean="0"/>
              <a:t>http://jsc.gov.hnedu.cn/index.html</a:t>
            </a:r>
            <a:endParaRPr lang="en-US" altLang="zh-CN" dirty="0"/>
          </a:p>
        </p:txBody>
      </p:sp>
      <p:sp>
        <p:nvSpPr>
          <p:cNvPr id="3" name="页脚占位符 2"/>
          <p:cNvSpPr>
            <a:spLocks noGrp="1"/>
          </p:cNvSpPr>
          <p:nvPr>
            <p:ph type="ftr" sz="quarter" idx="12"/>
          </p:nvPr>
        </p:nvSpPr>
        <p:spPr>
          <a:xfrm>
            <a:off x="6096000" y="6480175"/>
            <a:ext cx="2895600" cy="320675"/>
          </a:xfrm>
        </p:spPr>
        <p:txBody>
          <a:bodyPr/>
          <a:lstStyle/>
          <a:p>
            <a:pPr>
              <a:defRPr/>
            </a:pPr>
            <a:r>
              <a:rPr lang="en-US" altLang="zh-CN" sz="1800" dirty="0" err="1"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4" name="Rectangle 2"/>
          <p:cNvSpPr txBox="1">
            <a:spLocks noChangeArrowheads="1"/>
          </p:cNvSpPr>
          <p:nvPr/>
        </p:nvSpPr>
        <p:spPr>
          <a:xfrm>
            <a:off x="228600" y="152400"/>
            <a:ext cx="8458200" cy="609600"/>
          </a:xfrm>
          <a:prstGeom prst="rect">
            <a:avLst/>
          </a:prstGeom>
        </p:spPr>
        <p:txBody>
          <a:bodyPr anchor="b"/>
          <a:lstStyle/>
          <a:p>
            <a:pPr>
              <a:defRPr/>
            </a:pPr>
            <a:r>
              <a:rPr lang="zh-CN" altLang="en-US" sz="3600" b="1" kern="0" dirty="0">
                <a:solidFill>
                  <a:schemeClr val="bg1"/>
                </a:solidFill>
                <a:effectLst/>
                <a:latin typeface="+mj-lt"/>
                <a:ea typeface="宋体" pitchFamily="2" charset="-122"/>
                <a:cs typeface="+mj-cs"/>
              </a:rPr>
              <a:t/>
            </a:r>
            <a:br>
              <a:rPr lang="zh-CN" altLang="en-US" sz="3600" b="1" kern="0" dirty="0">
                <a:solidFill>
                  <a:schemeClr val="bg1"/>
                </a:solidFill>
                <a:effectLst/>
                <a:latin typeface="+mj-lt"/>
                <a:ea typeface="宋体" pitchFamily="2" charset="-122"/>
                <a:cs typeface="+mj-cs"/>
              </a:rPr>
            </a:br>
            <a:r>
              <a:rPr lang="zh-CN" altLang="en-US" sz="3600" b="1" kern="0" dirty="0">
                <a:solidFill>
                  <a:schemeClr val="bg1"/>
                </a:solidFill>
                <a:effectLst/>
                <a:latin typeface="+mj-lt"/>
                <a:ea typeface="宋体" pitchFamily="2" charset="-122"/>
                <a:cs typeface="+mj-cs"/>
              </a:rPr>
              <a:t>二、个人申报材料要求</a:t>
            </a:r>
          </a:p>
        </p:txBody>
      </p:sp>
      <p:sp>
        <p:nvSpPr>
          <p:cNvPr id="5" name="矩形 4"/>
          <p:cNvSpPr/>
          <p:nvPr/>
        </p:nvSpPr>
        <p:spPr>
          <a:xfrm>
            <a:off x="533400" y="2128837"/>
            <a:ext cx="2646363" cy="461963"/>
          </a:xfrm>
          <a:prstGeom prst="rect">
            <a:avLst/>
          </a:prstGeom>
        </p:spPr>
        <p:txBody>
          <a:bodyPr wrap="none">
            <a:spAutoFit/>
          </a:bodyPr>
          <a:lstStyle/>
          <a:p>
            <a:pPr>
              <a:defRPr/>
            </a:pPr>
            <a:r>
              <a:rPr lang="zh-CN" altLang="en-US" sz="2400" dirty="0">
                <a:solidFill>
                  <a:srgbClr val="FF0000"/>
                </a:solidFill>
                <a:effectLst/>
                <a:latin typeface="黑体" pitchFamily="2" charset="-122"/>
                <a:ea typeface="黑体" pitchFamily="2" charset="-122"/>
                <a:cs typeface="+mj-cs"/>
              </a:rPr>
              <a:t>（一）文件依据：</a:t>
            </a:r>
          </a:p>
        </p:txBody>
      </p:sp>
      <p:sp>
        <p:nvSpPr>
          <p:cNvPr id="6" name="矩形 5"/>
          <p:cNvSpPr/>
          <p:nvPr/>
        </p:nvSpPr>
        <p:spPr>
          <a:xfrm>
            <a:off x="838200" y="3360737"/>
            <a:ext cx="7239000" cy="830263"/>
          </a:xfrm>
          <a:prstGeom prst="rect">
            <a:avLst/>
          </a:prstGeom>
        </p:spPr>
        <p:txBody>
          <a:bodyPr>
            <a:spAutoFit/>
          </a:bodyPr>
          <a:lstStyle/>
          <a:p>
            <a:pPr>
              <a:defRPr/>
            </a:pPr>
            <a:r>
              <a:rPr lang="en-US" altLang="zh-CN" sz="2400" dirty="0" smtClean="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关于报送</a:t>
            </a:r>
            <a:r>
              <a:rPr lang="en-US" altLang="en-US" sz="2400" dirty="0" smtClean="0">
                <a:solidFill>
                  <a:srgbClr val="0000CC"/>
                </a:solidFill>
                <a:effectLst/>
                <a:latin typeface="黑体" pitchFamily="2" charset="-122"/>
                <a:ea typeface="黑体" pitchFamily="2" charset="-122"/>
                <a:cs typeface="+mj-cs"/>
              </a:rPr>
              <a:t>2012</a:t>
            </a:r>
            <a:r>
              <a:rPr lang="zh-CN" altLang="en-US" sz="2400" dirty="0" smtClean="0">
                <a:solidFill>
                  <a:srgbClr val="0000CC"/>
                </a:solidFill>
                <a:effectLst/>
                <a:latin typeface="黑体" pitchFamily="2" charset="-122"/>
                <a:ea typeface="黑体" pitchFamily="2" charset="-122"/>
                <a:cs typeface="+mj-cs"/>
              </a:rPr>
              <a:t>年度专业</a:t>
            </a:r>
            <a:r>
              <a:rPr lang="zh-CN" altLang="en-US" sz="2400" dirty="0">
                <a:solidFill>
                  <a:srgbClr val="0000CC"/>
                </a:solidFill>
                <a:effectLst/>
                <a:latin typeface="黑体" pitchFamily="2" charset="-122"/>
                <a:ea typeface="黑体" pitchFamily="2" charset="-122"/>
                <a:cs typeface="+mj-cs"/>
              </a:rPr>
              <a:t>技术职务评审材料及有关事项的通知</a:t>
            </a:r>
            <a:r>
              <a:rPr lang="en-US" altLang="zh-CN" sz="2400" dirty="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（湘教职改办字</a:t>
            </a:r>
            <a:r>
              <a:rPr lang="en-US" altLang="zh-CN" sz="2400" dirty="0">
                <a:solidFill>
                  <a:srgbClr val="0000CC"/>
                </a:solidFill>
                <a:effectLst/>
                <a:latin typeface="黑体" pitchFamily="2" charset="-122"/>
                <a:ea typeface="黑体" pitchFamily="2" charset="-122"/>
                <a:cs typeface="+mj-cs"/>
              </a:rPr>
              <a:t>〔</a:t>
            </a:r>
            <a:r>
              <a:rPr lang="en-US" altLang="en-US" sz="2400" dirty="0" smtClean="0">
                <a:solidFill>
                  <a:srgbClr val="0000CC"/>
                </a:solidFill>
                <a:effectLst/>
                <a:latin typeface="黑体" pitchFamily="2" charset="-122"/>
                <a:ea typeface="黑体" pitchFamily="2" charset="-122"/>
                <a:cs typeface="+mj-cs"/>
              </a:rPr>
              <a:t>2012</a:t>
            </a:r>
            <a:r>
              <a:rPr lang="en-US" altLang="zh-CN" sz="2400" dirty="0" smtClean="0">
                <a:solidFill>
                  <a:srgbClr val="0000CC"/>
                </a:solidFill>
                <a:effectLst/>
                <a:latin typeface="黑体" pitchFamily="2" charset="-122"/>
                <a:ea typeface="黑体" pitchFamily="2" charset="-122"/>
                <a:cs typeface="+mj-cs"/>
              </a:rPr>
              <a:t>〕</a:t>
            </a:r>
            <a:r>
              <a:rPr lang="en-US" altLang="en-US" sz="2400" dirty="0" smtClean="0">
                <a:solidFill>
                  <a:srgbClr val="0000CC"/>
                </a:solidFill>
                <a:effectLst/>
                <a:latin typeface="黑体" pitchFamily="2" charset="-122"/>
                <a:ea typeface="黑体" pitchFamily="2" charset="-122"/>
                <a:cs typeface="+mj-cs"/>
              </a:rPr>
              <a:t>16</a:t>
            </a:r>
            <a:r>
              <a:rPr lang="zh-CN" altLang="en-US" sz="2400" dirty="0" smtClean="0">
                <a:solidFill>
                  <a:srgbClr val="0000CC"/>
                </a:solidFill>
                <a:effectLst/>
                <a:latin typeface="黑体" pitchFamily="2" charset="-122"/>
                <a:ea typeface="黑体" pitchFamily="2" charset="-122"/>
                <a:cs typeface="+mj-cs"/>
              </a:rPr>
              <a:t>号</a:t>
            </a:r>
            <a:r>
              <a:rPr lang="zh-CN" altLang="en-US" sz="2400" dirty="0">
                <a:solidFill>
                  <a:srgbClr val="0000CC"/>
                </a:solidFill>
                <a:effectLst/>
                <a:latin typeface="黑体" pitchFamily="2" charset="-122"/>
                <a:ea typeface="黑体" pitchFamily="2" charset="-122"/>
                <a:cs typeface="+mj-cs"/>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a:hlinkClick r:id="" action="ppaction://hlinkshowjump?jump=nextslide"/>
          </p:cNvPr>
          <p:cNvSpPr>
            <a:spLocks noChangeArrowheads="1"/>
          </p:cNvSpPr>
          <p:nvPr/>
        </p:nvSpPr>
        <p:spPr bwMode="auto">
          <a:xfrm>
            <a:off x="0" y="1295400"/>
            <a:ext cx="4602163" cy="830263"/>
          </a:xfrm>
          <a:prstGeom prst="rect">
            <a:avLst/>
          </a:prstGeom>
          <a:noFill/>
          <a:ln w="9525">
            <a:noFill/>
            <a:miter lim="800000"/>
            <a:headEnd/>
            <a:tailEnd/>
          </a:ln>
          <a:effectLst/>
        </p:spPr>
        <p:txBody>
          <a:bodyPr wrap="none"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（二）职称材料准备基本原则</a:t>
            </a:r>
          </a:p>
          <a:p>
            <a:pPr indent="304800" eaLnBrk="0" hangingPunct="0">
              <a:defRPr/>
            </a:pPr>
            <a:endParaRPr lang="zh-CN" altLang="en-US" sz="2400" dirty="0">
              <a:solidFill>
                <a:srgbClr val="FF0000"/>
              </a:solidFill>
              <a:effectLst/>
              <a:latin typeface="黑体" pitchFamily="2" charset="-122"/>
              <a:ea typeface="黑体" pitchFamily="2" charset="-122"/>
              <a:cs typeface="+mj-cs"/>
            </a:endParaRPr>
          </a:p>
        </p:txBody>
      </p:sp>
      <p:sp>
        <p:nvSpPr>
          <p:cNvPr id="67586" name="Rectangle 2"/>
          <p:cNvSpPr>
            <a:spLocks noChangeArrowheads="1"/>
          </p:cNvSpPr>
          <p:nvPr/>
        </p:nvSpPr>
        <p:spPr bwMode="auto">
          <a:xfrm>
            <a:off x="0" y="2133600"/>
            <a:ext cx="9144000" cy="461963"/>
          </a:xfrm>
          <a:prstGeom prst="rect">
            <a:avLst/>
          </a:prstGeom>
          <a:noFill/>
          <a:ln w="9525">
            <a:noFill/>
            <a:miter lim="800000"/>
            <a:headEnd/>
            <a:tailEnd/>
          </a:ln>
          <a:effectLst/>
        </p:spPr>
        <p:txBody>
          <a:bodyPr anchor="ctr">
            <a:spAutoFit/>
          </a:bodyPr>
          <a:lstStyle/>
          <a:p>
            <a:pPr indent="304800" eaLnBrk="0" hangingPunct="0">
              <a:defRPr/>
            </a:pPr>
            <a:r>
              <a:rPr lang="en-US" altLang="en-US" sz="2400" dirty="0">
                <a:solidFill>
                  <a:srgbClr val="0000CC"/>
                </a:solidFill>
                <a:effectLst/>
                <a:latin typeface="黑体" pitchFamily="2" charset="-122"/>
                <a:ea typeface="黑体" pitchFamily="2" charset="-122"/>
                <a:cs typeface="+mj-cs"/>
              </a:rPr>
              <a:t>1.</a:t>
            </a:r>
            <a:r>
              <a:rPr lang="zh-CN" altLang="en-US" sz="2400" dirty="0">
                <a:solidFill>
                  <a:srgbClr val="0000CC"/>
                </a:solidFill>
                <a:effectLst/>
                <a:latin typeface="黑体" pitchFamily="2" charset="-122"/>
                <a:ea typeface="黑体" pitchFamily="2" charset="-122"/>
                <a:cs typeface="+mj-cs"/>
              </a:rPr>
              <a:t>真实、宁缺勿假；</a:t>
            </a:r>
          </a:p>
        </p:txBody>
      </p:sp>
      <p:sp>
        <p:nvSpPr>
          <p:cNvPr id="67587" name="Rectangle 3"/>
          <p:cNvSpPr>
            <a:spLocks noChangeArrowheads="1"/>
          </p:cNvSpPr>
          <p:nvPr/>
        </p:nvSpPr>
        <p:spPr bwMode="auto">
          <a:xfrm>
            <a:off x="304800" y="3657600"/>
            <a:ext cx="8839200" cy="830263"/>
          </a:xfrm>
          <a:prstGeom prst="rect">
            <a:avLst/>
          </a:prstGeom>
          <a:noFill/>
          <a:ln w="9525">
            <a:noFill/>
            <a:miter lim="800000"/>
            <a:headEnd/>
            <a:tailEnd/>
          </a:ln>
          <a:effectLst/>
        </p:spPr>
        <p:txBody>
          <a:bodyPr anchor="ctr">
            <a:spAutoFit/>
          </a:bodyPr>
          <a:lstStyle/>
          <a:p>
            <a:pPr>
              <a:defRPr/>
            </a:pPr>
            <a:r>
              <a:rPr lang="en-US" altLang="en-US" sz="2400" dirty="0">
                <a:solidFill>
                  <a:srgbClr val="0000CC"/>
                </a:solidFill>
                <a:effectLst/>
                <a:latin typeface="黑体" pitchFamily="2" charset="-122"/>
                <a:ea typeface="黑体" pitchFamily="2" charset="-122"/>
                <a:cs typeface="+mj-cs"/>
              </a:rPr>
              <a:t>3.</a:t>
            </a:r>
            <a:r>
              <a:rPr lang="zh-CN" altLang="en-US" sz="2400" dirty="0">
                <a:solidFill>
                  <a:srgbClr val="0000CC"/>
                </a:solidFill>
                <a:effectLst/>
                <a:latin typeface="黑体" pitchFamily="2" charset="-122"/>
                <a:ea typeface="黑体" pitchFamily="2" charset="-122"/>
                <a:cs typeface="+mj-cs"/>
              </a:rPr>
              <a:t>除评审表中有关栏目要求填写“任现职以前的材料”，其余材料均要求任现职以来的；</a:t>
            </a:r>
          </a:p>
        </p:txBody>
      </p:sp>
      <p:sp>
        <p:nvSpPr>
          <p:cNvPr id="69633" name="Rectangle 1"/>
          <p:cNvSpPr>
            <a:spLocks noChangeArrowheads="1"/>
          </p:cNvSpPr>
          <p:nvPr/>
        </p:nvSpPr>
        <p:spPr bwMode="auto">
          <a:xfrm>
            <a:off x="0" y="4800600"/>
            <a:ext cx="8802688"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4.</a:t>
            </a:r>
            <a:r>
              <a:rPr lang="zh-CN" altLang="en-US" sz="2400" dirty="0">
                <a:solidFill>
                  <a:srgbClr val="0000CC"/>
                </a:solidFill>
                <a:effectLst/>
                <a:latin typeface="黑体" pitchFamily="2" charset="-122"/>
                <a:ea typeface="黑体" pitchFamily="2" charset="-122"/>
                <a:cs typeface="+mj-cs"/>
              </a:rPr>
              <a:t>除部分要求单位填写的意见及签名外，材料一般要求打印；</a:t>
            </a:r>
          </a:p>
        </p:txBody>
      </p:sp>
      <p:sp>
        <p:nvSpPr>
          <p:cNvPr id="69634" name="Rectangle 2"/>
          <p:cNvSpPr>
            <a:spLocks noChangeArrowheads="1"/>
          </p:cNvSpPr>
          <p:nvPr/>
        </p:nvSpPr>
        <p:spPr bwMode="auto">
          <a:xfrm>
            <a:off x="0" y="5562600"/>
            <a:ext cx="8494713"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5.</a:t>
            </a:r>
            <a:r>
              <a:rPr lang="zh-CN" altLang="en-US" sz="2400" dirty="0">
                <a:solidFill>
                  <a:srgbClr val="0000CC"/>
                </a:solidFill>
                <a:effectLst/>
                <a:latin typeface="黑体" pitchFamily="2" charset="-122"/>
                <a:ea typeface="黑体" pitchFamily="2" charset="-122"/>
                <a:cs typeface="+mj-cs"/>
              </a:rPr>
              <a:t>除部分表格有特殊要求外，其余材料一律要求使用</a:t>
            </a:r>
            <a:r>
              <a:rPr lang="en-US" altLang="zh-CN" sz="2400" dirty="0">
                <a:solidFill>
                  <a:srgbClr val="0000CC"/>
                </a:solidFill>
                <a:effectLst/>
                <a:latin typeface="黑体" pitchFamily="2" charset="-122"/>
                <a:ea typeface="黑体" pitchFamily="2" charset="-122"/>
                <a:cs typeface="+mj-cs"/>
              </a:rPr>
              <a:t>A4</a:t>
            </a:r>
            <a:r>
              <a:rPr lang="zh-CN" altLang="en-US" sz="2400" dirty="0">
                <a:solidFill>
                  <a:srgbClr val="0000CC"/>
                </a:solidFill>
                <a:effectLst/>
                <a:latin typeface="黑体" pitchFamily="2" charset="-122"/>
                <a:ea typeface="黑体" pitchFamily="2" charset="-122"/>
                <a:cs typeface="+mj-cs"/>
              </a:rPr>
              <a:t>纸。</a:t>
            </a:r>
          </a:p>
        </p:txBody>
      </p:sp>
      <p:sp>
        <p:nvSpPr>
          <p:cNvPr id="10" name="矩形 9"/>
          <p:cNvSpPr/>
          <p:nvPr/>
        </p:nvSpPr>
        <p:spPr>
          <a:xfrm>
            <a:off x="304800" y="2895600"/>
            <a:ext cx="5108575" cy="461963"/>
          </a:xfrm>
          <a:prstGeom prst="rect">
            <a:avLst/>
          </a:prstGeom>
        </p:spPr>
        <p:txBody>
          <a:bodyPr wrap="none">
            <a:spAutoFit/>
          </a:bodyPr>
          <a:lstStyle/>
          <a:p>
            <a:pPr>
              <a:defRPr/>
            </a:pPr>
            <a:r>
              <a:rPr lang="en-US" altLang="en-US" sz="2400" dirty="0">
                <a:solidFill>
                  <a:srgbClr val="0000CC"/>
                </a:solidFill>
                <a:effectLst/>
                <a:latin typeface="黑体" pitchFamily="2" charset="-122"/>
                <a:ea typeface="黑体" pitchFamily="2" charset="-122"/>
                <a:cs typeface="+mj-cs"/>
              </a:rPr>
              <a:t>2.</a:t>
            </a:r>
            <a:r>
              <a:rPr lang="zh-CN" altLang="en-US" sz="2400" dirty="0">
                <a:solidFill>
                  <a:srgbClr val="0000CC"/>
                </a:solidFill>
                <a:effectLst/>
                <a:latin typeface="黑体" pitchFamily="2" charset="-122"/>
                <a:ea typeface="黑体" pitchFamily="2" charset="-122"/>
                <a:cs typeface="+mj-cs"/>
              </a:rPr>
              <a:t>亮点突出、层次分明、前后一致</a:t>
            </a:r>
            <a:r>
              <a:rPr lang="zh-CN" altLang="en-US" sz="2400" dirty="0">
                <a:solidFill>
                  <a:srgbClr val="0000CC"/>
                </a:solidFill>
                <a:effectLst/>
                <a:latin typeface="黑体" pitchFamily="2" charset="-122"/>
                <a:ea typeface="黑体" pitchFamily="2" charset="-122"/>
              </a:rPr>
              <a:t>；</a:t>
            </a:r>
            <a:endParaRPr lang="zh-CN" altLang="en-US" sz="2400" dirty="0">
              <a:solidFill>
                <a:srgbClr val="0000CC"/>
              </a:solidFill>
              <a:effectLst/>
              <a:latin typeface="黑体" pitchFamily="2" charset="-122"/>
              <a:ea typeface="黑体" pitchFamily="2" charset="-122"/>
              <a:cs typeface="+mj-cs"/>
            </a:endParaRPr>
          </a:p>
        </p:txBody>
      </p:sp>
      <p:sp>
        <p:nvSpPr>
          <p:cNvPr id="11"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3" name="Rectangle 2"/>
          <p:cNvSpPr txBox="1">
            <a:spLocks noChangeArrowheads="1"/>
          </p:cNvSpPr>
          <p:nvPr/>
        </p:nvSpPr>
        <p:spPr>
          <a:xfrm>
            <a:off x="228600" y="152400"/>
            <a:ext cx="8458200" cy="609600"/>
          </a:xfrm>
          <a:prstGeom prst="rect">
            <a:avLst/>
          </a:prstGeom>
        </p:spPr>
        <p:txBody>
          <a:bodyPr anchor="b"/>
          <a:lstStyle/>
          <a:p>
            <a:pPr>
              <a:defRPr/>
            </a:pPr>
            <a:r>
              <a:rPr lang="zh-CN" altLang="en-US" sz="3600" b="1" kern="0" dirty="0">
                <a:solidFill>
                  <a:schemeClr val="bg1"/>
                </a:solidFill>
                <a:effectLst/>
                <a:latin typeface="+mj-lt"/>
                <a:ea typeface="宋体" pitchFamily="2" charset="-122"/>
                <a:cs typeface="+mj-cs"/>
              </a:rPr>
              <a:t/>
            </a:r>
            <a:br>
              <a:rPr lang="zh-CN" altLang="en-US" sz="3600" b="1" kern="0" dirty="0">
                <a:solidFill>
                  <a:schemeClr val="bg1"/>
                </a:solidFill>
                <a:effectLst/>
                <a:latin typeface="+mj-lt"/>
                <a:ea typeface="宋体" pitchFamily="2" charset="-122"/>
                <a:cs typeface="+mj-cs"/>
              </a:rPr>
            </a:br>
            <a:r>
              <a:rPr lang="zh-CN" altLang="en-US" sz="3600" b="1" kern="0" dirty="0">
                <a:solidFill>
                  <a:schemeClr val="bg1"/>
                </a:solidFill>
                <a:effectLst/>
                <a:latin typeface="+mj-lt"/>
                <a:ea typeface="宋体" pitchFamily="2" charset="-122"/>
                <a:cs typeface="+mj-cs"/>
              </a:rPr>
              <a:t>二、个人申报材料要求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7585"/>
                                        </p:tgtEl>
                                        <p:attrNameLst>
                                          <p:attrName>style.visibility</p:attrName>
                                        </p:attrNameLst>
                                      </p:cBhvr>
                                      <p:to>
                                        <p:strVal val="visible"/>
                                      </p:to>
                                    </p:set>
                                    <p:animEffect transition="in" filter="box(in)">
                                      <p:cBhvr>
                                        <p:cTn id="7" dur="500"/>
                                        <p:tgtEl>
                                          <p:spTgt spid="6758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7586"/>
                                        </p:tgtEl>
                                        <p:attrNameLst>
                                          <p:attrName>style.visibility</p:attrName>
                                        </p:attrNameLst>
                                      </p:cBhvr>
                                      <p:to>
                                        <p:strVal val="visible"/>
                                      </p:to>
                                    </p:set>
                                    <p:animEffect transition="in" filter="checkerboard(across)">
                                      <p:cBhvr>
                                        <p:cTn id="12" dur="500"/>
                                        <p:tgtEl>
                                          <p:spTgt spid="6758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7587"/>
                                        </p:tgtEl>
                                        <p:attrNameLst>
                                          <p:attrName>style.visibility</p:attrName>
                                        </p:attrNameLst>
                                      </p:cBhvr>
                                      <p:to>
                                        <p:strVal val="visible"/>
                                      </p:to>
                                    </p:set>
                                    <p:animEffect transition="in" filter="diamond(in)">
                                      <p:cBhvr>
                                        <p:cTn id="22" dur="2000"/>
                                        <p:tgtEl>
                                          <p:spTgt spid="6758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9633"/>
                                        </p:tgtEl>
                                        <p:attrNameLst>
                                          <p:attrName>style.visibility</p:attrName>
                                        </p:attrNameLst>
                                      </p:cBhvr>
                                      <p:to>
                                        <p:strVal val="visible"/>
                                      </p:to>
                                    </p:set>
                                    <p:animEffect transition="in" filter="box(in)">
                                      <p:cBhvr>
                                        <p:cTn id="27" dur="500"/>
                                        <p:tgtEl>
                                          <p:spTgt spid="6963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9634"/>
                                        </p:tgtEl>
                                        <p:attrNameLst>
                                          <p:attrName>style.visibility</p:attrName>
                                        </p:attrNameLst>
                                      </p:cBhvr>
                                      <p:to>
                                        <p:strVal val="visible"/>
                                      </p:to>
                                    </p:set>
                                    <p:animEffect transition="in" filter="blinds(horizontal)">
                                      <p:cBhvr>
                                        <p:cTn id="32" dur="500"/>
                                        <p:tgtEl>
                                          <p:spTgt spid="69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5" grpId="0"/>
      <p:bldP spid="67586" grpId="0"/>
      <p:bldP spid="67587" grpId="0"/>
      <p:bldP spid="69633" grpId="0"/>
      <p:bldP spid="69634"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grpSp>
        <p:nvGrpSpPr>
          <p:cNvPr id="2" name="组合 7"/>
          <p:cNvGrpSpPr>
            <a:grpSpLocks/>
          </p:cNvGrpSpPr>
          <p:nvPr/>
        </p:nvGrpSpPr>
        <p:grpSpPr bwMode="auto">
          <a:xfrm>
            <a:off x="304800" y="1219200"/>
            <a:ext cx="8839200" cy="1439863"/>
            <a:chOff x="304800" y="1219200"/>
            <a:chExt cx="8839200" cy="1440597"/>
          </a:xfrm>
        </p:grpSpPr>
        <p:sp>
          <p:nvSpPr>
            <p:cNvPr id="10" name="矩形 9"/>
            <p:cNvSpPr/>
            <p:nvPr/>
          </p:nvSpPr>
          <p:spPr>
            <a:xfrm>
              <a:off x="609600" y="1219200"/>
              <a:ext cx="1724025" cy="462198"/>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总的样式</a:t>
              </a:r>
            </a:p>
          </p:txBody>
        </p:sp>
        <p:sp>
          <p:nvSpPr>
            <p:cNvPr id="73729" name="Rectangle 1"/>
            <p:cNvSpPr>
              <a:spLocks noChangeArrowheads="1"/>
            </p:cNvSpPr>
            <p:nvPr/>
          </p:nvSpPr>
          <p:spPr bwMode="auto">
            <a:xfrm>
              <a:off x="304800" y="1829111"/>
              <a:ext cx="8839200" cy="830686"/>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0000CC"/>
                  </a:solidFill>
                  <a:effectLst/>
                  <a:latin typeface="黑体" pitchFamily="2" charset="-122"/>
                  <a:ea typeface="黑体" pitchFamily="2" charset="-122"/>
                  <a:cs typeface="+mj-cs"/>
                </a:rPr>
                <a:t>包括了</a:t>
              </a:r>
              <a:r>
                <a:rPr lang="en-US" altLang="zh-CN" sz="2400" dirty="0">
                  <a:solidFill>
                    <a:srgbClr val="0000CC"/>
                  </a:solidFill>
                  <a:effectLst/>
                  <a:latin typeface="黑体" pitchFamily="2" charset="-122"/>
                  <a:ea typeface="黑体" pitchFamily="2" charset="-122"/>
                  <a:cs typeface="+mj-cs"/>
                </a:rPr>
                <a:t>4</a:t>
              </a:r>
              <a:r>
                <a:rPr lang="zh-CN" altLang="en-US" sz="2400" dirty="0">
                  <a:solidFill>
                    <a:srgbClr val="0000CC"/>
                  </a:solidFill>
                  <a:effectLst/>
                  <a:latin typeface="黑体" pitchFamily="2" charset="-122"/>
                  <a:ea typeface="黑体" pitchFamily="2" charset="-122"/>
                  <a:cs typeface="+mj-cs"/>
                </a:rPr>
                <a:t>种表格、审查材料、评审材料、送审论文原件、破格材料、所任教课程的原始教案、附件材料等。如图所示。</a:t>
              </a:r>
            </a:p>
          </p:txBody>
        </p:sp>
      </p:grpSp>
      <p:pic>
        <p:nvPicPr>
          <p:cNvPr id="26631" name="Picture 2" descr="DSC01069"/>
          <p:cNvPicPr>
            <a:picLocks noChangeAspect="1" noChangeArrowheads="1"/>
          </p:cNvPicPr>
          <p:nvPr/>
        </p:nvPicPr>
        <p:blipFill>
          <a:blip r:embed="rId3" cstate="print"/>
          <a:srcRect/>
          <a:stretch>
            <a:fillRect/>
          </a:stretch>
        </p:blipFill>
        <p:spPr bwMode="auto">
          <a:xfrm>
            <a:off x="1828800" y="3124200"/>
            <a:ext cx="5334000" cy="3414713"/>
          </a:xfrm>
          <a:prstGeom prst="rect">
            <a:avLst/>
          </a:prstGeom>
          <a:noFill/>
          <a:ln w="9525">
            <a:noFill/>
            <a:miter lim="800000"/>
            <a:headEnd/>
            <a:tailEnd/>
          </a:ln>
        </p:spPr>
      </p:pic>
      <p:sp>
        <p:nvSpPr>
          <p:cNvPr id="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26631"/>
                                        </p:tgtEl>
                                        <p:attrNameLst>
                                          <p:attrName>style.visibility</p:attrName>
                                        </p:attrNameLst>
                                      </p:cBhvr>
                                      <p:to>
                                        <p:strVal val="visible"/>
                                      </p:to>
                                    </p:set>
                                    <p:animEffect transition="in" filter="box(in)">
                                      <p:cBhvr>
                                        <p:cTn id="13" dur="500"/>
                                        <p:tgtEl>
                                          <p:spTgt spid="26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914400" y="12192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grpSp>
        <p:nvGrpSpPr>
          <p:cNvPr id="2" name="Group 136"/>
          <p:cNvGrpSpPr>
            <a:grpSpLocks/>
          </p:cNvGrpSpPr>
          <p:nvPr/>
        </p:nvGrpSpPr>
        <p:grpSpPr bwMode="auto">
          <a:xfrm>
            <a:off x="1295400" y="2057400"/>
            <a:ext cx="1295400" cy="4264025"/>
            <a:chOff x="720" y="1296"/>
            <a:chExt cx="1367" cy="2542"/>
          </a:xfrm>
        </p:grpSpPr>
        <p:sp>
          <p:nvSpPr>
            <p:cNvPr id="11" name="AutoShape 137"/>
            <p:cNvSpPr>
              <a:spLocks noChangeArrowheads="1"/>
            </p:cNvSpPr>
            <p:nvPr/>
          </p:nvSpPr>
          <p:spPr bwMode="gray">
            <a:xfrm>
              <a:off x="720" y="1490"/>
              <a:ext cx="1364" cy="18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2" name="AutoShape 138"/>
            <p:cNvSpPr>
              <a:spLocks noChangeArrowheads="1"/>
            </p:cNvSpPr>
            <p:nvPr/>
          </p:nvSpPr>
          <p:spPr bwMode="gray">
            <a:xfrm>
              <a:off x="742" y="1495"/>
              <a:ext cx="1322" cy="1766"/>
            </a:xfrm>
            <a:prstGeom prst="roundRect">
              <a:avLst>
                <a:gd name="adj" fmla="val 16667"/>
              </a:avLst>
            </a:prstGeom>
            <a:solidFill>
              <a:srgbClr val="3CA1E6"/>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3" name="AutoShape 139"/>
            <p:cNvSpPr>
              <a:spLocks noChangeArrowheads="1"/>
            </p:cNvSpPr>
            <p:nvPr/>
          </p:nvSpPr>
          <p:spPr bwMode="gray">
            <a:xfrm>
              <a:off x="752" y="2795"/>
              <a:ext cx="1303" cy="447"/>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4" name="AutoShape 140"/>
            <p:cNvSpPr>
              <a:spLocks noChangeArrowheads="1"/>
            </p:cNvSpPr>
            <p:nvPr/>
          </p:nvSpPr>
          <p:spPr bwMode="gray">
            <a:xfrm>
              <a:off x="752" y="1509"/>
              <a:ext cx="1303" cy="44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5" name="AutoShape 141"/>
            <p:cNvSpPr>
              <a:spLocks noChangeArrowheads="1"/>
            </p:cNvSpPr>
            <p:nvPr/>
          </p:nvSpPr>
          <p:spPr bwMode="gray">
            <a:xfrm>
              <a:off x="723" y="3290"/>
              <a:ext cx="1364" cy="548"/>
            </a:xfrm>
            <a:prstGeom prst="roundRect">
              <a:avLst>
                <a:gd name="adj" fmla="val 40389"/>
              </a:avLst>
            </a:prstGeom>
            <a:gradFill rotWithShape="1">
              <a:gsLst>
                <a:gs pos="0">
                  <a:srgbClr val="729EB4"/>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6" name="AutoShape 142"/>
            <p:cNvSpPr>
              <a:spLocks noChangeArrowheads="1"/>
            </p:cNvSpPr>
            <p:nvPr/>
          </p:nvSpPr>
          <p:spPr bwMode="gray">
            <a:xfrm>
              <a:off x="752" y="3305"/>
              <a:ext cx="1303" cy="485"/>
            </a:xfrm>
            <a:prstGeom prst="roundRect">
              <a:avLst>
                <a:gd name="adj" fmla="val 50000"/>
              </a:avLst>
            </a:prstGeom>
            <a:gradFill rotWithShape="1">
              <a:gsLst>
                <a:gs pos="0">
                  <a:srgbClr val="7DAFD4"/>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9275" name="Group 143"/>
            <p:cNvGrpSpPr>
              <a:grpSpLocks/>
            </p:cNvGrpSpPr>
            <p:nvPr/>
          </p:nvGrpSpPr>
          <p:grpSpPr bwMode="auto">
            <a:xfrm>
              <a:off x="1188" y="1296"/>
              <a:ext cx="406" cy="405"/>
              <a:chOff x="1288" y="582"/>
              <a:chExt cx="669" cy="668"/>
            </a:xfrm>
          </p:grpSpPr>
          <p:sp>
            <p:nvSpPr>
              <p:cNvPr id="20" name="Oval 144"/>
              <p:cNvSpPr>
                <a:spLocks noChangeArrowheads="1"/>
              </p:cNvSpPr>
              <p:nvPr/>
            </p:nvSpPr>
            <p:spPr bwMode="gray">
              <a:xfrm>
                <a:off x="1287" y="582"/>
                <a:ext cx="671" cy="668"/>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21" name="Oval 145"/>
              <p:cNvSpPr>
                <a:spLocks noChangeArrowheads="1"/>
              </p:cNvSpPr>
              <p:nvPr/>
            </p:nvSpPr>
            <p:spPr bwMode="gray">
              <a:xfrm>
                <a:off x="1295" y="587"/>
                <a:ext cx="649" cy="648"/>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22" name="Oval 146"/>
              <p:cNvSpPr>
                <a:spLocks noChangeArrowheads="1"/>
              </p:cNvSpPr>
              <p:nvPr/>
            </p:nvSpPr>
            <p:spPr bwMode="gray">
              <a:xfrm>
                <a:off x="1301" y="590"/>
                <a:ext cx="635" cy="632"/>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23" name="Oval 147"/>
              <p:cNvSpPr>
                <a:spLocks noChangeArrowheads="1"/>
              </p:cNvSpPr>
              <p:nvPr/>
            </p:nvSpPr>
            <p:spPr bwMode="gray">
              <a:xfrm>
                <a:off x="1309" y="598"/>
                <a:ext cx="602" cy="588"/>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24" name="Oval 148"/>
              <p:cNvSpPr>
                <a:spLocks noChangeArrowheads="1"/>
              </p:cNvSpPr>
              <p:nvPr/>
            </p:nvSpPr>
            <p:spPr bwMode="gray">
              <a:xfrm>
                <a:off x="1348" y="613"/>
                <a:ext cx="536" cy="478"/>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grpSp>
        <p:sp>
          <p:nvSpPr>
            <p:cNvPr id="9276" name="Text Box 149"/>
            <p:cNvSpPr txBox="1">
              <a:spLocks noChangeArrowheads="1"/>
            </p:cNvSpPr>
            <p:nvPr/>
          </p:nvSpPr>
          <p:spPr bwMode="gray">
            <a:xfrm>
              <a:off x="1276" y="1354"/>
              <a:ext cx="223" cy="288"/>
            </a:xfrm>
            <a:prstGeom prst="rect">
              <a:avLst/>
            </a:prstGeom>
            <a:noFill/>
            <a:ln w="9525" algn="ctr">
              <a:noFill/>
              <a:miter lim="800000"/>
              <a:headEnd/>
              <a:tailEnd/>
            </a:ln>
          </p:spPr>
          <p:txBody>
            <a:bodyPr wrap="none">
              <a:spAutoFit/>
            </a:bodyPr>
            <a:lstStyle/>
            <a:p>
              <a:pPr algn="ctr"/>
              <a:r>
                <a:rPr lang="zh-CN" altLang="en-US" sz="2400">
                  <a:solidFill>
                    <a:srgbClr val="000000"/>
                  </a:solidFill>
                  <a:effectLst/>
                  <a:latin typeface="Arial" charset="0"/>
                  <a:ea typeface="宋体" pitchFamily="2" charset="-122"/>
                </a:rPr>
                <a:t>1</a:t>
              </a:r>
              <a:endParaRPr lang="zh-CN" altLang="en-US" sz="1800">
                <a:effectLst/>
                <a:latin typeface="Arial" charset="0"/>
                <a:ea typeface="宋体" pitchFamily="2" charset="-122"/>
              </a:endParaRPr>
            </a:p>
          </p:txBody>
        </p:sp>
        <p:sp>
          <p:nvSpPr>
            <p:cNvPr id="29756" name="Text Box 150">
              <a:hlinkClick r:id="rId3" action="ppaction://hlinkfile"/>
            </p:cNvPr>
            <p:cNvSpPr txBox="1">
              <a:spLocks noChangeArrowheads="1"/>
            </p:cNvSpPr>
            <p:nvPr/>
          </p:nvSpPr>
          <p:spPr bwMode="gray">
            <a:xfrm>
              <a:off x="882" y="1750"/>
              <a:ext cx="973" cy="1292"/>
            </a:xfrm>
            <a:prstGeom prst="rect">
              <a:avLst/>
            </a:prstGeom>
            <a:noFill/>
            <a:ln w="9525" algn="ctr">
              <a:noFill/>
              <a:miter lim="800000"/>
              <a:headEnd/>
              <a:tailEnd/>
            </a:ln>
          </p:spPr>
          <p:txBody>
            <a:bodyPr vert="eaVert">
              <a:spAutoFit/>
            </a:bodyPr>
            <a:lstStyle/>
            <a:p>
              <a:pPr>
                <a:defRPr/>
              </a:pPr>
              <a:r>
                <a:rPr lang="en-US" altLang="zh-CN" sz="2400" u="sng" dirty="0">
                  <a:solidFill>
                    <a:schemeClr val="tx1">
                      <a:lumMod val="75000"/>
                    </a:schemeClr>
                  </a:solidFill>
                  <a:effectLst/>
                  <a:latin typeface="黑体" pitchFamily="2" charset="-122"/>
                  <a:ea typeface="黑体" pitchFamily="2" charset="-122"/>
                </a:rPr>
                <a:t>《</a:t>
              </a:r>
              <a:r>
                <a:rPr lang="zh-CN" altLang="en-US" sz="2400" u="sng" dirty="0">
                  <a:solidFill>
                    <a:schemeClr val="tx1">
                      <a:lumMod val="75000"/>
                    </a:schemeClr>
                  </a:solidFill>
                  <a:effectLst/>
                  <a:latin typeface="黑体" pitchFamily="2" charset="-122"/>
                  <a:ea typeface="黑体" pitchFamily="2" charset="-122"/>
                </a:rPr>
                <a:t>参评人员资格审查意见表</a:t>
              </a:r>
              <a:r>
                <a:rPr lang="en-US" altLang="zh-CN" sz="2400" u="sng" dirty="0">
                  <a:solidFill>
                    <a:schemeClr val="tx1">
                      <a:lumMod val="75000"/>
                    </a:schemeClr>
                  </a:solidFill>
                  <a:effectLst/>
                  <a:latin typeface="黑体" pitchFamily="2" charset="-122"/>
                  <a:ea typeface="黑体" pitchFamily="2" charset="-122"/>
                </a:rPr>
                <a:t>》</a:t>
              </a:r>
              <a:endParaRPr lang="zh-CN" altLang="en-US" sz="2400" dirty="0">
                <a:solidFill>
                  <a:schemeClr val="tx1">
                    <a:lumMod val="75000"/>
                  </a:schemeClr>
                </a:solidFill>
                <a:effectLst/>
                <a:latin typeface="黑体" pitchFamily="2" charset="-122"/>
                <a:ea typeface="黑体" pitchFamily="2" charset="-122"/>
              </a:endParaRPr>
            </a:p>
          </p:txBody>
        </p:sp>
      </p:grpSp>
      <p:grpSp>
        <p:nvGrpSpPr>
          <p:cNvPr id="4" name="Group 165"/>
          <p:cNvGrpSpPr>
            <a:grpSpLocks/>
          </p:cNvGrpSpPr>
          <p:nvPr/>
        </p:nvGrpSpPr>
        <p:grpSpPr bwMode="auto">
          <a:xfrm>
            <a:off x="4572000" y="1981200"/>
            <a:ext cx="1377950" cy="4187825"/>
            <a:chOff x="3692" y="1296"/>
            <a:chExt cx="1367" cy="2542"/>
          </a:xfrm>
        </p:grpSpPr>
        <p:sp>
          <p:nvSpPr>
            <p:cNvPr id="42" name="AutoShape 166"/>
            <p:cNvSpPr>
              <a:spLocks noChangeArrowheads="1"/>
            </p:cNvSpPr>
            <p:nvPr/>
          </p:nvSpPr>
          <p:spPr bwMode="gray">
            <a:xfrm>
              <a:off x="3697" y="1490"/>
              <a:ext cx="1362" cy="180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3" name="AutoShape 167"/>
            <p:cNvSpPr>
              <a:spLocks noChangeArrowheads="1"/>
            </p:cNvSpPr>
            <p:nvPr/>
          </p:nvSpPr>
          <p:spPr bwMode="gray">
            <a:xfrm>
              <a:off x="3717" y="1495"/>
              <a:ext cx="1321" cy="1761"/>
            </a:xfrm>
            <a:prstGeom prst="roundRect">
              <a:avLst>
                <a:gd name="adj" fmla="val 16667"/>
              </a:avLst>
            </a:prstGeom>
            <a:solidFill>
              <a:srgbClr val="E9E065"/>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4" name="AutoShape 168"/>
            <p:cNvSpPr>
              <a:spLocks noChangeArrowheads="1"/>
            </p:cNvSpPr>
            <p:nvPr/>
          </p:nvSpPr>
          <p:spPr bwMode="gray">
            <a:xfrm>
              <a:off x="3728" y="2795"/>
              <a:ext cx="1304" cy="437"/>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5" name="AutoShape 169"/>
            <p:cNvSpPr>
              <a:spLocks noChangeArrowheads="1"/>
            </p:cNvSpPr>
            <p:nvPr/>
          </p:nvSpPr>
          <p:spPr bwMode="gray">
            <a:xfrm>
              <a:off x="3728" y="1509"/>
              <a:ext cx="1304" cy="446"/>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9259" name="Group 170"/>
            <p:cNvGrpSpPr>
              <a:grpSpLocks/>
            </p:cNvGrpSpPr>
            <p:nvPr/>
          </p:nvGrpSpPr>
          <p:grpSpPr bwMode="auto">
            <a:xfrm>
              <a:off x="4164" y="1296"/>
              <a:ext cx="406" cy="405"/>
              <a:chOff x="1288" y="582"/>
              <a:chExt cx="670" cy="668"/>
            </a:xfrm>
          </p:grpSpPr>
          <p:sp>
            <p:nvSpPr>
              <p:cNvPr id="51" name="Oval 171"/>
              <p:cNvSpPr>
                <a:spLocks noChangeArrowheads="1"/>
              </p:cNvSpPr>
              <p:nvPr/>
            </p:nvSpPr>
            <p:spPr bwMode="gray">
              <a:xfrm>
                <a:off x="1289" y="582"/>
                <a:ext cx="678" cy="668"/>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52" name="Oval 172"/>
              <p:cNvSpPr>
                <a:spLocks noChangeArrowheads="1"/>
              </p:cNvSpPr>
              <p:nvPr/>
            </p:nvSpPr>
            <p:spPr bwMode="gray">
              <a:xfrm>
                <a:off x="1297" y="587"/>
                <a:ext cx="73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3" name="Oval 173"/>
              <p:cNvSpPr>
                <a:spLocks noChangeArrowheads="1"/>
              </p:cNvSpPr>
              <p:nvPr/>
            </p:nvSpPr>
            <p:spPr bwMode="gray">
              <a:xfrm>
                <a:off x="1304" y="590"/>
                <a:ext cx="637"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4" name="Oval 174"/>
              <p:cNvSpPr>
                <a:spLocks noChangeArrowheads="1"/>
              </p:cNvSpPr>
              <p:nvPr/>
            </p:nvSpPr>
            <p:spPr bwMode="gray">
              <a:xfrm>
                <a:off x="1310" y="596"/>
                <a:ext cx="691" cy="590"/>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5" name="Oval 175"/>
              <p:cNvSpPr>
                <a:spLocks noChangeArrowheads="1"/>
              </p:cNvSpPr>
              <p:nvPr/>
            </p:nvSpPr>
            <p:spPr bwMode="gray">
              <a:xfrm>
                <a:off x="1346" y="612"/>
                <a:ext cx="535" cy="477"/>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grpSp>
        <p:sp>
          <p:nvSpPr>
            <p:cNvPr id="9260" name="Text Box 176"/>
            <p:cNvSpPr txBox="1">
              <a:spLocks noChangeArrowheads="1"/>
            </p:cNvSpPr>
            <p:nvPr/>
          </p:nvSpPr>
          <p:spPr bwMode="gray">
            <a:xfrm>
              <a:off x="4252" y="1354"/>
              <a:ext cx="223" cy="288"/>
            </a:xfrm>
            <a:prstGeom prst="rect">
              <a:avLst/>
            </a:prstGeom>
            <a:noFill/>
            <a:ln w="9525" algn="ctr">
              <a:noFill/>
              <a:miter lim="800000"/>
              <a:headEnd/>
              <a:tailEnd/>
            </a:ln>
          </p:spPr>
          <p:txBody>
            <a:bodyPr wrap="none">
              <a:spAutoFit/>
            </a:bodyPr>
            <a:lstStyle/>
            <a:p>
              <a:pPr algn="ctr"/>
              <a:r>
                <a:rPr lang="zh-CN" altLang="en-US" sz="2400">
                  <a:solidFill>
                    <a:srgbClr val="000000"/>
                  </a:solidFill>
                  <a:effectLst/>
                  <a:latin typeface="Arial" charset="0"/>
                  <a:ea typeface="宋体" pitchFamily="2" charset="-122"/>
                </a:rPr>
                <a:t>3</a:t>
              </a:r>
              <a:endParaRPr lang="zh-CN" altLang="en-US" sz="1800">
                <a:effectLst/>
                <a:latin typeface="Arial" charset="0"/>
                <a:ea typeface="宋体" pitchFamily="2" charset="-122"/>
              </a:endParaRPr>
            </a:p>
          </p:txBody>
        </p:sp>
        <p:sp>
          <p:nvSpPr>
            <p:cNvPr id="9261" name="Text Box 177">
              <a:hlinkClick r:id="rId4" action="ppaction://hlinksldjump"/>
            </p:cNvPr>
            <p:cNvSpPr txBox="1">
              <a:spLocks noChangeArrowheads="1"/>
            </p:cNvSpPr>
            <p:nvPr/>
          </p:nvSpPr>
          <p:spPr bwMode="gray">
            <a:xfrm>
              <a:off x="3919" y="1759"/>
              <a:ext cx="916" cy="1434"/>
            </a:xfrm>
            <a:prstGeom prst="rect">
              <a:avLst/>
            </a:prstGeom>
            <a:noFill/>
            <a:ln w="9525" algn="ctr">
              <a:noFill/>
              <a:miter lim="800000"/>
              <a:headEnd/>
              <a:tailEnd/>
            </a:ln>
          </p:spPr>
          <p:txBody>
            <a:bodyPr vert="eaVert">
              <a:spAutoFit/>
            </a:bodyPr>
            <a:lstStyle/>
            <a:p>
              <a:r>
                <a:rPr lang="en-US" altLang="zh-CN" sz="2400" u="sng">
                  <a:effectLst/>
                  <a:latin typeface="黑体" pitchFamily="2" charset="-122"/>
                  <a:ea typeface="黑体" pitchFamily="2" charset="-122"/>
                </a:rPr>
                <a:t>《</a:t>
              </a:r>
              <a:r>
                <a:rPr lang="zh-CN" altLang="en-US" sz="2400" u="sng">
                  <a:effectLst/>
                  <a:latin typeface="黑体" pitchFamily="2" charset="-122"/>
                  <a:ea typeface="黑体" pitchFamily="2" charset="-122"/>
                </a:rPr>
                <a:t>教育教学工作考核表</a:t>
              </a:r>
              <a:r>
                <a:rPr lang="en-US" altLang="zh-CN" sz="2400" u="sng">
                  <a:effectLst/>
                  <a:latin typeface="黑体" pitchFamily="2" charset="-122"/>
                  <a:ea typeface="黑体" pitchFamily="2" charset="-122"/>
                </a:rPr>
                <a:t>》</a:t>
              </a:r>
            </a:p>
          </p:txBody>
        </p:sp>
        <p:sp>
          <p:nvSpPr>
            <p:cNvPr id="49" name="AutoShape 178"/>
            <p:cNvSpPr>
              <a:spLocks noChangeArrowheads="1"/>
            </p:cNvSpPr>
            <p:nvPr/>
          </p:nvSpPr>
          <p:spPr bwMode="gray">
            <a:xfrm>
              <a:off x="3692" y="3290"/>
              <a:ext cx="1362" cy="548"/>
            </a:xfrm>
            <a:prstGeom prst="roundRect">
              <a:avLst>
                <a:gd name="adj" fmla="val 40389"/>
              </a:avLst>
            </a:prstGeom>
            <a:gradFill rotWithShape="1">
              <a:gsLst>
                <a:gs pos="0">
                  <a:srgbClr val="6F9DB7"/>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50" name="AutoShape 179"/>
            <p:cNvSpPr>
              <a:spLocks noChangeArrowheads="1"/>
            </p:cNvSpPr>
            <p:nvPr/>
          </p:nvSpPr>
          <p:spPr bwMode="gray">
            <a:xfrm>
              <a:off x="3720" y="3305"/>
              <a:ext cx="1304" cy="487"/>
            </a:xfrm>
            <a:prstGeom prst="roundRect">
              <a:avLst>
                <a:gd name="adj" fmla="val 50000"/>
              </a:avLst>
            </a:prstGeom>
            <a:gradFill rotWithShape="1">
              <a:gsLst>
                <a:gs pos="0">
                  <a:srgbClr val="98BAAF"/>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grpSp>
        <p:nvGrpSpPr>
          <p:cNvPr id="6" name="Group 151"/>
          <p:cNvGrpSpPr>
            <a:grpSpLocks/>
          </p:cNvGrpSpPr>
          <p:nvPr/>
        </p:nvGrpSpPr>
        <p:grpSpPr bwMode="auto">
          <a:xfrm>
            <a:off x="6400800" y="1981200"/>
            <a:ext cx="1295400" cy="4114800"/>
            <a:chOff x="2208" y="1296"/>
            <a:chExt cx="1365" cy="2542"/>
          </a:xfrm>
        </p:grpSpPr>
        <p:sp>
          <p:nvSpPr>
            <p:cNvPr id="57" name="AutoShape 152"/>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58" name="AutoShape 153"/>
            <p:cNvSpPr>
              <a:spLocks noChangeArrowheads="1"/>
            </p:cNvSpPr>
            <p:nvPr/>
          </p:nvSpPr>
          <p:spPr bwMode="gray">
            <a:xfrm>
              <a:off x="2230" y="1495"/>
              <a:ext cx="1322" cy="1766"/>
            </a:xfrm>
            <a:prstGeom prst="roundRect">
              <a:avLst>
                <a:gd name="adj" fmla="val 16667"/>
              </a:avLst>
            </a:prstGeom>
            <a:solidFill>
              <a:srgbClr val="73E77E"/>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59" name="AutoShape 154"/>
            <p:cNvSpPr>
              <a:spLocks noChangeArrowheads="1"/>
            </p:cNvSpPr>
            <p:nvPr/>
          </p:nvSpPr>
          <p:spPr bwMode="gray">
            <a:xfrm>
              <a:off x="2240" y="2795"/>
              <a:ext cx="1305" cy="447"/>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60" name="AutoShape 155"/>
            <p:cNvSpPr>
              <a:spLocks noChangeArrowheads="1"/>
            </p:cNvSpPr>
            <p:nvPr/>
          </p:nvSpPr>
          <p:spPr bwMode="gray">
            <a:xfrm>
              <a:off x="2240" y="1509"/>
              <a:ext cx="1305" cy="446"/>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61" name="Oval 156"/>
            <p:cNvSpPr>
              <a:spLocks noChangeArrowheads="1"/>
            </p:cNvSpPr>
            <p:nvPr/>
          </p:nvSpPr>
          <p:spPr bwMode="gray">
            <a:xfrm>
              <a:off x="2676" y="1296"/>
              <a:ext cx="405" cy="405"/>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62" name="Oval 157"/>
            <p:cNvSpPr>
              <a:spLocks noChangeArrowheads="1"/>
            </p:cNvSpPr>
            <p:nvPr/>
          </p:nvSpPr>
          <p:spPr bwMode="gray">
            <a:xfrm>
              <a:off x="2681" y="1299"/>
              <a:ext cx="391" cy="39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63" name="Oval 158"/>
            <p:cNvSpPr>
              <a:spLocks noChangeArrowheads="1"/>
            </p:cNvSpPr>
            <p:nvPr/>
          </p:nvSpPr>
          <p:spPr bwMode="gray">
            <a:xfrm>
              <a:off x="2686" y="1301"/>
              <a:ext cx="383" cy="383"/>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64" name="Oval 159"/>
            <p:cNvSpPr>
              <a:spLocks noChangeArrowheads="1"/>
            </p:cNvSpPr>
            <p:nvPr/>
          </p:nvSpPr>
          <p:spPr bwMode="gray">
            <a:xfrm>
              <a:off x="2690" y="1305"/>
              <a:ext cx="365" cy="35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65" name="Oval 160"/>
            <p:cNvSpPr>
              <a:spLocks noChangeArrowheads="1"/>
            </p:cNvSpPr>
            <p:nvPr/>
          </p:nvSpPr>
          <p:spPr bwMode="gray">
            <a:xfrm>
              <a:off x="2712" y="1315"/>
              <a:ext cx="323" cy="290"/>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9251" name="Text Box 161"/>
            <p:cNvSpPr txBox="1">
              <a:spLocks noChangeArrowheads="1"/>
            </p:cNvSpPr>
            <p:nvPr/>
          </p:nvSpPr>
          <p:spPr bwMode="gray">
            <a:xfrm>
              <a:off x="2609" y="1354"/>
              <a:ext cx="530" cy="285"/>
            </a:xfrm>
            <a:prstGeom prst="rect">
              <a:avLst/>
            </a:prstGeom>
            <a:noFill/>
            <a:ln w="9525" algn="ctr">
              <a:noFill/>
              <a:miter lim="800000"/>
              <a:headEnd/>
              <a:tailEnd/>
            </a:ln>
          </p:spPr>
          <p:txBody>
            <a:bodyPr>
              <a:spAutoFit/>
            </a:bodyPr>
            <a:lstStyle/>
            <a:p>
              <a:pPr algn="ctr"/>
              <a:r>
                <a:rPr lang="en-US" altLang="zh-CN" sz="2400">
                  <a:solidFill>
                    <a:srgbClr val="000000"/>
                  </a:solidFill>
                  <a:effectLst/>
                  <a:latin typeface="Arial" charset="0"/>
                  <a:ea typeface="宋体" pitchFamily="2" charset="-122"/>
                </a:rPr>
                <a:t>4</a:t>
              </a:r>
              <a:endParaRPr lang="zh-CN" altLang="en-US" sz="1800">
                <a:effectLst/>
                <a:latin typeface="Arial" charset="0"/>
                <a:ea typeface="宋体" pitchFamily="2" charset="-122"/>
              </a:endParaRPr>
            </a:p>
          </p:txBody>
        </p:sp>
        <p:sp>
          <p:nvSpPr>
            <p:cNvPr id="9252" name="Text Box 162">
              <a:hlinkClick r:id="rId5" action="ppaction://hlinksldjump"/>
            </p:cNvPr>
            <p:cNvSpPr txBox="1">
              <a:spLocks noChangeArrowheads="1"/>
            </p:cNvSpPr>
            <p:nvPr/>
          </p:nvSpPr>
          <p:spPr bwMode="gray">
            <a:xfrm>
              <a:off x="2609" y="1861"/>
              <a:ext cx="584" cy="1403"/>
            </a:xfrm>
            <a:prstGeom prst="rect">
              <a:avLst/>
            </a:prstGeom>
            <a:noFill/>
            <a:ln w="9525" algn="ctr">
              <a:noFill/>
              <a:miter lim="800000"/>
              <a:headEnd/>
              <a:tailEnd/>
            </a:ln>
          </p:spPr>
          <p:txBody>
            <a:bodyPr vert="eaVert">
              <a:spAutoFit/>
            </a:bodyPr>
            <a:lstStyle/>
            <a:p>
              <a:r>
                <a:rPr lang="zh-CN" altLang="en-US" sz="2400" u="sng">
                  <a:effectLst/>
                  <a:latin typeface="黑体" pitchFamily="2" charset="-122"/>
                  <a:ea typeface="黑体" pitchFamily="2" charset="-122"/>
                </a:rPr>
                <a:t>公示材料</a:t>
              </a:r>
              <a:endParaRPr lang="en-US" altLang="zh-CN" sz="2400" u="sng">
                <a:effectLst/>
                <a:latin typeface="黑体" pitchFamily="2" charset="-122"/>
                <a:ea typeface="黑体" pitchFamily="2" charset="-122"/>
              </a:endParaRPr>
            </a:p>
          </p:txBody>
        </p:sp>
        <p:sp>
          <p:nvSpPr>
            <p:cNvPr id="68" name="AutoShape 163"/>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69" name="AutoShape 164"/>
            <p:cNvSpPr>
              <a:spLocks noChangeArrowheads="1"/>
            </p:cNvSpPr>
            <p:nvPr/>
          </p:nvSpPr>
          <p:spPr bwMode="gray">
            <a:xfrm>
              <a:off x="2238" y="3305"/>
              <a:ext cx="1303" cy="483"/>
            </a:xfrm>
            <a:prstGeom prst="roundRect">
              <a:avLst>
                <a:gd name="adj" fmla="val 50000"/>
              </a:avLst>
            </a:prstGeom>
            <a:gradFill rotWithShape="1">
              <a:gsLst>
                <a:gs pos="0">
                  <a:srgbClr val="72B2BB"/>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grpSp>
        <p:nvGrpSpPr>
          <p:cNvPr id="7" name="组合 66"/>
          <p:cNvGrpSpPr>
            <a:grpSpLocks/>
          </p:cNvGrpSpPr>
          <p:nvPr/>
        </p:nvGrpSpPr>
        <p:grpSpPr bwMode="auto">
          <a:xfrm>
            <a:off x="2895600" y="2057400"/>
            <a:ext cx="1295400" cy="4114800"/>
            <a:chOff x="2895600" y="2057400"/>
            <a:chExt cx="1295400" cy="4114800"/>
          </a:xfrm>
        </p:grpSpPr>
        <p:grpSp>
          <p:nvGrpSpPr>
            <p:cNvPr id="9227" name="Group 151"/>
            <p:cNvGrpSpPr>
              <a:grpSpLocks/>
            </p:cNvGrpSpPr>
            <p:nvPr/>
          </p:nvGrpSpPr>
          <p:grpSpPr bwMode="auto">
            <a:xfrm>
              <a:off x="2895600" y="2057400"/>
              <a:ext cx="1295400" cy="4114800"/>
              <a:chOff x="2208" y="1296"/>
              <a:chExt cx="1365" cy="2542"/>
            </a:xfrm>
          </p:grpSpPr>
          <p:sp>
            <p:nvSpPr>
              <p:cNvPr id="26" name="AutoShape 152"/>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7" name="AutoShape 153"/>
              <p:cNvSpPr>
                <a:spLocks noChangeArrowheads="1"/>
              </p:cNvSpPr>
              <p:nvPr/>
            </p:nvSpPr>
            <p:spPr bwMode="gray">
              <a:xfrm>
                <a:off x="2230" y="1495"/>
                <a:ext cx="1322" cy="1766"/>
              </a:xfrm>
              <a:prstGeom prst="roundRect">
                <a:avLst>
                  <a:gd name="adj" fmla="val 16667"/>
                </a:avLst>
              </a:prstGeom>
              <a:solidFill>
                <a:srgbClr val="73E77E"/>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8" name="AutoShape 154"/>
              <p:cNvSpPr>
                <a:spLocks noChangeArrowheads="1"/>
              </p:cNvSpPr>
              <p:nvPr/>
            </p:nvSpPr>
            <p:spPr bwMode="gray">
              <a:xfrm>
                <a:off x="2240" y="2795"/>
                <a:ext cx="1305" cy="447"/>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9" name="AutoShape 155"/>
              <p:cNvSpPr>
                <a:spLocks noChangeArrowheads="1"/>
              </p:cNvSpPr>
              <p:nvPr/>
            </p:nvSpPr>
            <p:spPr bwMode="gray">
              <a:xfrm>
                <a:off x="2240" y="1509"/>
                <a:ext cx="1305" cy="446"/>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30" name="Oval 156"/>
              <p:cNvSpPr>
                <a:spLocks noChangeArrowheads="1"/>
              </p:cNvSpPr>
              <p:nvPr/>
            </p:nvSpPr>
            <p:spPr bwMode="gray">
              <a:xfrm>
                <a:off x="2676" y="1296"/>
                <a:ext cx="405" cy="405"/>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31" name="Oval 157"/>
              <p:cNvSpPr>
                <a:spLocks noChangeArrowheads="1"/>
              </p:cNvSpPr>
              <p:nvPr/>
            </p:nvSpPr>
            <p:spPr bwMode="gray">
              <a:xfrm>
                <a:off x="2681" y="1299"/>
                <a:ext cx="391" cy="39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32" name="Oval 158"/>
              <p:cNvSpPr>
                <a:spLocks noChangeArrowheads="1"/>
              </p:cNvSpPr>
              <p:nvPr/>
            </p:nvSpPr>
            <p:spPr bwMode="gray">
              <a:xfrm>
                <a:off x="2686" y="1301"/>
                <a:ext cx="383" cy="383"/>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33" name="Oval 159"/>
              <p:cNvSpPr>
                <a:spLocks noChangeArrowheads="1"/>
              </p:cNvSpPr>
              <p:nvPr/>
            </p:nvSpPr>
            <p:spPr bwMode="gray">
              <a:xfrm>
                <a:off x="2690" y="1305"/>
                <a:ext cx="365" cy="35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36" name="Oval 160"/>
              <p:cNvSpPr>
                <a:spLocks noChangeArrowheads="1"/>
              </p:cNvSpPr>
              <p:nvPr/>
            </p:nvSpPr>
            <p:spPr bwMode="gray">
              <a:xfrm>
                <a:off x="2712" y="1315"/>
                <a:ext cx="323" cy="290"/>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9238" name="Text Box 161"/>
              <p:cNvSpPr txBox="1">
                <a:spLocks noChangeArrowheads="1"/>
              </p:cNvSpPr>
              <p:nvPr/>
            </p:nvSpPr>
            <p:spPr bwMode="gray">
              <a:xfrm>
                <a:off x="2764" y="1354"/>
                <a:ext cx="223" cy="288"/>
              </a:xfrm>
              <a:prstGeom prst="rect">
                <a:avLst/>
              </a:prstGeom>
              <a:noFill/>
              <a:ln w="9525" algn="ctr">
                <a:noFill/>
                <a:miter lim="800000"/>
                <a:headEnd/>
                <a:tailEnd/>
              </a:ln>
            </p:spPr>
            <p:txBody>
              <a:bodyPr wrap="none">
                <a:spAutoFit/>
              </a:bodyPr>
              <a:lstStyle/>
              <a:p>
                <a:pPr algn="ctr"/>
                <a:r>
                  <a:rPr lang="zh-CN" altLang="en-US" sz="2400">
                    <a:solidFill>
                      <a:srgbClr val="000000"/>
                    </a:solidFill>
                    <a:effectLst/>
                    <a:latin typeface="Arial" charset="0"/>
                    <a:ea typeface="宋体" pitchFamily="2" charset="-122"/>
                  </a:rPr>
                  <a:t>2</a:t>
                </a:r>
                <a:endParaRPr lang="zh-CN" altLang="en-US" sz="1800">
                  <a:effectLst/>
                  <a:latin typeface="Arial" charset="0"/>
                  <a:ea typeface="宋体" pitchFamily="2" charset="-122"/>
                </a:endParaRPr>
              </a:p>
            </p:txBody>
          </p:sp>
          <p:sp>
            <p:nvSpPr>
              <p:cNvPr id="9239" name="Text Box 162">
                <a:hlinkClick r:id="rId6" action="ppaction://hlinkfile"/>
              </p:cNvPr>
              <p:cNvSpPr txBox="1">
                <a:spLocks noChangeArrowheads="1"/>
              </p:cNvSpPr>
              <p:nvPr/>
            </p:nvSpPr>
            <p:spPr bwMode="gray">
              <a:xfrm>
                <a:off x="2449" y="1767"/>
                <a:ext cx="973" cy="1403"/>
              </a:xfrm>
              <a:prstGeom prst="rect">
                <a:avLst/>
              </a:prstGeom>
              <a:noFill/>
              <a:ln w="9525" algn="ctr">
                <a:noFill/>
                <a:miter lim="800000"/>
                <a:headEnd/>
                <a:tailEnd/>
              </a:ln>
            </p:spPr>
            <p:txBody>
              <a:bodyPr vert="eaVert">
                <a:spAutoFit/>
              </a:bodyPr>
              <a:lstStyle/>
              <a:p>
                <a:r>
                  <a:rPr lang="en-US" altLang="zh-CN" sz="2400" u="sng">
                    <a:solidFill>
                      <a:srgbClr val="002060"/>
                    </a:solidFill>
                    <a:effectLst/>
                    <a:latin typeface="黑体" pitchFamily="2" charset="-122"/>
                    <a:ea typeface="黑体" pitchFamily="2" charset="-122"/>
                  </a:rPr>
                  <a:t>《</a:t>
                </a:r>
                <a:r>
                  <a:rPr lang="zh-CN" altLang="en-US" sz="2400" u="sng">
                    <a:solidFill>
                      <a:srgbClr val="002060"/>
                    </a:solidFill>
                    <a:effectLst/>
                    <a:latin typeface="黑体" pitchFamily="2" charset="-122"/>
                    <a:ea typeface="黑体" pitchFamily="2" charset="-122"/>
                  </a:rPr>
                  <a:t>专业技术职务任职资格评审表</a:t>
                </a:r>
                <a:r>
                  <a:rPr lang="en-US" altLang="zh-CN" sz="2400" u="sng">
                    <a:solidFill>
                      <a:srgbClr val="002060"/>
                    </a:solidFill>
                    <a:effectLst/>
                    <a:latin typeface="黑体" pitchFamily="2" charset="-122"/>
                    <a:ea typeface="黑体" pitchFamily="2" charset="-122"/>
                  </a:rPr>
                  <a:t>》</a:t>
                </a:r>
              </a:p>
            </p:txBody>
          </p:sp>
          <p:sp>
            <p:nvSpPr>
              <p:cNvPr id="39" name="AutoShape 163"/>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0" name="AutoShape 164"/>
              <p:cNvSpPr>
                <a:spLocks noChangeArrowheads="1"/>
              </p:cNvSpPr>
              <p:nvPr/>
            </p:nvSpPr>
            <p:spPr bwMode="gray">
              <a:xfrm>
                <a:off x="2238" y="3305"/>
                <a:ext cx="1303" cy="483"/>
              </a:xfrm>
              <a:prstGeom prst="roundRect">
                <a:avLst>
                  <a:gd name="adj" fmla="val 50000"/>
                </a:avLst>
              </a:prstGeom>
              <a:gradFill rotWithShape="1">
                <a:gsLst>
                  <a:gs pos="0">
                    <a:srgbClr val="72B2BB"/>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sp>
          <p:nvSpPr>
            <p:cNvPr id="66" name="下箭头 65">
              <a:hlinkClick r:id="" action="ppaction://hlinkshowjump?jump=nextslide"/>
            </p:cNvPr>
            <p:cNvSpPr/>
            <p:nvPr/>
          </p:nvSpPr>
          <p:spPr bwMode="auto">
            <a:xfrm>
              <a:off x="3276600" y="5410200"/>
              <a:ext cx="457200" cy="533400"/>
            </a:xfrm>
            <a:prstGeom prst="downArrow">
              <a:avLst/>
            </a:prstGeom>
            <a:solidFill>
              <a:srgbClr val="FF0000">
                <a:alpha val="47000"/>
              </a:srgbClr>
            </a:soli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charset="-122"/>
              </a:endParaRPr>
            </a:p>
          </p:txBody>
        </p:sp>
      </p:grpSp>
      <p:sp>
        <p:nvSpPr>
          <p:cNvPr id="72" name="右弧形箭头 71">
            <a:hlinkClick r:id="rId7" action="ppaction://hlinksldjump"/>
          </p:cNvPr>
          <p:cNvSpPr/>
          <p:nvPr/>
        </p:nvSpPr>
        <p:spPr bwMode="auto">
          <a:xfrm rot="10800000">
            <a:off x="8153400" y="53340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
        <p:nvSpPr>
          <p:cNvPr id="6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7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75"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0-#ppt_w/2"/>
                                          </p:val>
                                        </p:tav>
                                        <p:tav tm="100000">
                                          <p:val>
                                            <p:strVal val="#ppt_x"/>
                                          </p:val>
                                        </p:tav>
                                      </p:tavLst>
                                    </p:anim>
                                    <p:anim calcmode="lin" valueType="num">
                                      <p:cBhvr additive="base">
                                        <p:cTn id="31"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10668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sp>
        <p:nvSpPr>
          <p:cNvPr id="9" name="矩形 8"/>
          <p:cNvSpPr/>
          <p:nvPr/>
        </p:nvSpPr>
        <p:spPr>
          <a:xfrm>
            <a:off x="609600" y="1524000"/>
            <a:ext cx="1416050" cy="461963"/>
          </a:xfrm>
          <a:prstGeom prst="rect">
            <a:avLst/>
          </a:prstGeom>
        </p:spPr>
        <p:txBody>
          <a:bodyPr wrap="none">
            <a:spAutoFit/>
          </a:bodyPr>
          <a:lstStyle/>
          <a:p>
            <a:pPr>
              <a:defRPr/>
            </a:pPr>
            <a:r>
              <a:rPr lang="zh-CN" altLang="en-US" sz="2400" dirty="0">
                <a:solidFill>
                  <a:srgbClr val="0000CC"/>
                </a:solidFill>
                <a:effectLst/>
                <a:latin typeface="黑体" pitchFamily="2" charset="-122"/>
                <a:ea typeface="黑体" pitchFamily="2" charset="-122"/>
                <a:cs typeface="+mj-cs"/>
              </a:rPr>
              <a:t>②评审表</a:t>
            </a:r>
          </a:p>
        </p:txBody>
      </p:sp>
      <p:sp>
        <p:nvSpPr>
          <p:cNvPr id="75777" name="Rectangle 1"/>
          <p:cNvSpPr>
            <a:spLocks noChangeArrowheads="1"/>
          </p:cNvSpPr>
          <p:nvPr/>
        </p:nvSpPr>
        <p:spPr bwMode="auto">
          <a:xfrm>
            <a:off x="685800" y="2057400"/>
            <a:ext cx="2025650" cy="461963"/>
          </a:xfrm>
          <a:prstGeom prst="rect">
            <a:avLst/>
          </a:prstGeom>
          <a:noFill/>
          <a:ln w="9525">
            <a:noFill/>
            <a:miter lim="800000"/>
            <a:headEnd/>
            <a:tailEnd/>
          </a:ln>
          <a:effectLst/>
        </p:spPr>
        <p:txBody>
          <a:bodyPr wrap="none" anchor="ctr">
            <a:spAutoFit/>
          </a:bodyPr>
          <a:lstStyle/>
          <a:p>
            <a:pPr>
              <a:defRPr/>
            </a:pPr>
            <a:r>
              <a:rPr lang="en-US" altLang="en-US" sz="2400" dirty="0">
                <a:solidFill>
                  <a:srgbClr val="0000CC"/>
                </a:solidFill>
                <a:effectLst/>
                <a:latin typeface="黑体" pitchFamily="2" charset="-122"/>
                <a:ea typeface="黑体" pitchFamily="2" charset="-122"/>
                <a:cs typeface="+mj-cs"/>
              </a:rPr>
              <a:t>a.</a:t>
            </a:r>
            <a:r>
              <a:rPr lang="zh-CN" altLang="en-US" sz="2400" dirty="0">
                <a:solidFill>
                  <a:srgbClr val="0000CC"/>
                </a:solidFill>
                <a:effectLst/>
                <a:latin typeface="黑体" pitchFamily="2" charset="-122"/>
                <a:ea typeface="黑体" pitchFamily="2" charset="-122"/>
                <a:cs typeface="+mj-cs"/>
              </a:rPr>
              <a:t>继续教育栏</a:t>
            </a:r>
          </a:p>
        </p:txBody>
      </p:sp>
      <p:pic>
        <p:nvPicPr>
          <p:cNvPr id="10245" name="Picture 2" descr="image011"/>
          <p:cNvPicPr>
            <a:picLocks noChangeAspect="1" noChangeArrowheads="1"/>
          </p:cNvPicPr>
          <p:nvPr/>
        </p:nvPicPr>
        <p:blipFill>
          <a:blip r:embed="rId3" cstate="print"/>
          <a:srcRect/>
          <a:stretch>
            <a:fillRect/>
          </a:stretch>
        </p:blipFill>
        <p:spPr bwMode="auto">
          <a:xfrm>
            <a:off x="1066800" y="2514600"/>
            <a:ext cx="6934200" cy="3962400"/>
          </a:xfrm>
          <a:prstGeom prst="rect">
            <a:avLst/>
          </a:prstGeom>
          <a:noFill/>
          <a:ln w="9525">
            <a:noFill/>
            <a:miter lim="800000"/>
            <a:headEnd/>
            <a:tailEnd/>
          </a:ln>
        </p:spPr>
      </p:pic>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4"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10668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sp>
        <p:nvSpPr>
          <p:cNvPr id="9" name="矩形 8"/>
          <p:cNvSpPr/>
          <p:nvPr/>
        </p:nvSpPr>
        <p:spPr>
          <a:xfrm>
            <a:off x="609600" y="1524000"/>
            <a:ext cx="1416050" cy="461963"/>
          </a:xfrm>
          <a:prstGeom prst="rect">
            <a:avLst/>
          </a:prstGeom>
        </p:spPr>
        <p:txBody>
          <a:bodyPr wrap="none">
            <a:spAutoFit/>
          </a:bodyPr>
          <a:lstStyle/>
          <a:p>
            <a:pPr>
              <a:defRPr/>
            </a:pPr>
            <a:r>
              <a:rPr lang="zh-CN" altLang="en-US" sz="2400" dirty="0">
                <a:solidFill>
                  <a:srgbClr val="0000CC"/>
                </a:solidFill>
                <a:effectLst/>
                <a:latin typeface="黑体" pitchFamily="2" charset="-122"/>
                <a:ea typeface="黑体" pitchFamily="2" charset="-122"/>
                <a:cs typeface="+mj-cs"/>
              </a:rPr>
              <a:t>②评审表</a:t>
            </a:r>
          </a:p>
        </p:txBody>
      </p:sp>
      <p:sp>
        <p:nvSpPr>
          <p:cNvPr id="75777" name="Rectangle 1"/>
          <p:cNvSpPr>
            <a:spLocks noChangeArrowheads="1"/>
          </p:cNvSpPr>
          <p:nvPr/>
        </p:nvSpPr>
        <p:spPr bwMode="auto">
          <a:xfrm>
            <a:off x="685800" y="2057400"/>
            <a:ext cx="8458200" cy="830263"/>
          </a:xfrm>
          <a:prstGeom prst="rect">
            <a:avLst/>
          </a:prstGeom>
          <a:noFill/>
          <a:ln w="9525">
            <a:noFill/>
            <a:miter lim="800000"/>
            <a:headEnd/>
            <a:tailEnd/>
          </a:ln>
          <a:effectLst/>
        </p:spPr>
        <p:txBody>
          <a:bodyPr anchor="ctr">
            <a:spAutoFit/>
          </a:bodyPr>
          <a:lstStyle/>
          <a:p>
            <a:pPr>
              <a:defRPr/>
            </a:pPr>
            <a:r>
              <a:rPr lang="en-US" altLang="en-US" sz="2400" dirty="0">
                <a:solidFill>
                  <a:srgbClr val="0000CC"/>
                </a:solidFill>
                <a:effectLst/>
                <a:latin typeface="黑体" pitchFamily="2" charset="-122"/>
                <a:ea typeface="黑体" pitchFamily="2" charset="-122"/>
                <a:cs typeface="+mj-cs"/>
              </a:rPr>
              <a:t>b.</a:t>
            </a:r>
            <a:r>
              <a:rPr lang="zh-CN" altLang="en-US" sz="2400" dirty="0">
                <a:solidFill>
                  <a:srgbClr val="0000CC"/>
                </a:solidFill>
                <a:effectLst/>
                <a:latin typeface="黑体" pitchFamily="2" charset="-122"/>
                <a:ea typeface="黑体" pitchFamily="2" charset="-122"/>
                <a:cs typeface="+mj-cs"/>
              </a:rPr>
              <a:t>论文要求</a:t>
            </a:r>
            <a:r>
              <a:rPr lang="en-US" altLang="en-US" sz="2400" dirty="0">
                <a:solidFill>
                  <a:srgbClr val="0000CC"/>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指在国家或省新闻出版部门正式批准的有国际国内统一标准刊号</a:t>
            </a:r>
            <a:r>
              <a:rPr lang="en-US" altLang="en-US" sz="2400" dirty="0">
                <a:solidFill>
                  <a:srgbClr val="FF0000"/>
                </a:solidFill>
                <a:effectLst/>
                <a:latin typeface="黑体" pitchFamily="2" charset="-122"/>
                <a:ea typeface="黑体" pitchFamily="2" charset="-122"/>
                <a:cs typeface="+mj-cs"/>
              </a:rPr>
              <a:t>ISSN</a:t>
            </a:r>
            <a:r>
              <a:rPr lang="zh-CN" altLang="en-US" sz="2400" dirty="0">
                <a:solidFill>
                  <a:srgbClr val="FF0000"/>
                </a:solidFill>
                <a:effectLst/>
                <a:latin typeface="黑体" pitchFamily="2" charset="-122"/>
                <a:ea typeface="黑体" pitchFamily="2" charset="-122"/>
                <a:cs typeface="+mj-cs"/>
              </a:rPr>
              <a:t>、</a:t>
            </a:r>
            <a:r>
              <a:rPr lang="en-US" altLang="en-US" sz="2400" dirty="0">
                <a:solidFill>
                  <a:srgbClr val="FF0000"/>
                </a:solidFill>
                <a:effectLst/>
                <a:latin typeface="黑体" pitchFamily="2" charset="-122"/>
                <a:ea typeface="黑体" pitchFamily="2" charset="-122"/>
                <a:cs typeface="+mj-cs"/>
              </a:rPr>
              <a:t>CN</a:t>
            </a:r>
            <a:r>
              <a:rPr lang="zh-CN" altLang="en-US" sz="2400" dirty="0">
                <a:solidFill>
                  <a:srgbClr val="FF0000"/>
                </a:solidFill>
                <a:effectLst/>
                <a:latin typeface="黑体" pitchFamily="2" charset="-122"/>
                <a:ea typeface="黑体" pitchFamily="2" charset="-122"/>
                <a:cs typeface="+mj-cs"/>
              </a:rPr>
              <a:t>的刊物上公开发表的论文。</a:t>
            </a:r>
          </a:p>
        </p:txBody>
      </p:sp>
      <p:sp>
        <p:nvSpPr>
          <p:cNvPr id="12" name="矩形 11"/>
          <p:cNvSpPr/>
          <p:nvPr/>
        </p:nvSpPr>
        <p:spPr>
          <a:xfrm>
            <a:off x="533400" y="3352800"/>
            <a:ext cx="8610600" cy="2308225"/>
          </a:xfrm>
          <a:prstGeom prst="rect">
            <a:avLst/>
          </a:prstGeom>
        </p:spPr>
        <p:txBody>
          <a:bodyPr>
            <a:spAutoFit/>
          </a:bodyPr>
          <a:lstStyle/>
          <a:p>
            <a:pPr>
              <a:defRPr/>
            </a:pPr>
            <a:r>
              <a:rPr lang="zh-CN" altLang="en-US" sz="2400" dirty="0">
                <a:solidFill>
                  <a:srgbClr val="0000CC"/>
                </a:solidFill>
                <a:effectLst/>
                <a:latin typeface="黑体" pitchFamily="2" charset="-122"/>
                <a:ea typeface="黑体" pitchFamily="2" charset="-122"/>
                <a:cs typeface="+mj-cs"/>
              </a:rPr>
              <a:t>“国家级”、“省级”论文的区别：</a:t>
            </a:r>
            <a:r>
              <a:rPr lang="zh-CN" altLang="en-US" sz="2400" dirty="0">
                <a:solidFill>
                  <a:srgbClr val="FF0000"/>
                </a:solidFill>
                <a:effectLst/>
                <a:latin typeface="黑体" pitchFamily="2" charset="-122"/>
                <a:ea typeface="黑体" pitchFamily="2" charset="-122"/>
                <a:cs typeface="+mj-cs"/>
              </a:rPr>
              <a:t>“国家级”</a:t>
            </a:r>
            <a:r>
              <a:rPr lang="zh-CN" altLang="en-US" sz="2400" dirty="0">
                <a:solidFill>
                  <a:srgbClr val="1CCA1C"/>
                </a:solidFill>
                <a:effectLst/>
                <a:latin typeface="黑体" pitchFamily="2" charset="-122"/>
                <a:ea typeface="黑体" pitchFamily="2" charset="-122"/>
                <a:cs typeface="+mj-cs"/>
              </a:rPr>
              <a:t>是指全国性报纸、期刊，即党中央、国务院及所属各部门、中国科学院、中国社会科学院、各民主党派和全国性人民团体主办的报纸、期刊及国家一级专业学会会刊发表的专业论文。</a:t>
            </a:r>
            <a:r>
              <a:rPr lang="zh-CN" altLang="en-US" sz="2400" dirty="0">
                <a:solidFill>
                  <a:srgbClr val="FF0000"/>
                </a:solidFill>
                <a:effectLst/>
                <a:latin typeface="黑体" pitchFamily="2" charset="-122"/>
                <a:ea typeface="黑体" pitchFamily="2" charset="-122"/>
                <a:cs typeface="+mj-cs"/>
              </a:rPr>
              <a:t>“省级”</a:t>
            </a:r>
            <a:r>
              <a:rPr lang="zh-CN" altLang="en-US" sz="2400" dirty="0">
                <a:solidFill>
                  <a:srgbClr val="1CCA1C"/>
                </a:solidFill>
                <a:effectLst/>
                <a:latin typeface="黑体" pitchFamily="2" charset="-122"/>
                <a:ea typeface="黑体" pitchFamily="2" charset="-122"/>
                <a:cs typeface="+mj-cs"/>
              </a:rPr>
              <a:t>是指地方性报纸、期刊，即省、自治区、直辖市及所属部、委、办、厅、局主办的报纸、期刊与本科院校学报。</a:t>
            </a: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3"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5"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5777"/>
                                        </p:tgtEl>
                                        <p:attrNameLst>
                                          <p:attrName>style.visibility</p:attrName>
                                        </p:attrNameLst>
                                      </p:cBhvr>
                                      <p:to>
                                        <p:strVal val="visible"/>
                                      </p:to>
                                    </p:set>
                                    <p:animEffect transition="in" filter="diamond(in)">
                                      <p:cBhvr>
                                        <p:cTn id="7" dur="2000"/>
                                        <p:tgtEl>
                                          <p:spTgt spid="7577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amond(in)">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7200" y="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sp>
        <p:nvSpPr>
          <p:cNvPr id="9" name="矩形 8"/>
          <p:cNvSpPr/>
          <p:nvPr/>
        </p:nvSpPr>
        <p:spPr>
          <a:xfrm>
            <a:off x="609600" y="533400"/>
            <a:ext cx="1416050" cy="461963"/>
          </a:xfrm>
          <a:prstGeom prst="rect">
            <a:avLst/>
          </a:prstGeom>
        </p:spPr>
        <p:txBody>
          <a:bodyPr wrap="none">
            <a:spAutoFit/>
          </a:bodyPr>
          <a:lstStyle/>
          <a:p>
            <a:pPr>
              <a:defRPr/>
            </a:pPr>
            <a:r>
              <a:rPr lang="zh-CN" altLang="en-US" sz="2400" dirty="0">
                <a:solidFill>
                  <a:srgbClr val="0000CC"/>
                </a:solidFill>
                <a:effectLst/>
                <a:latin typeface="黑体" pitchFamily="2" charset="-122"/>
                <a:ea typeface="黑体" pitchFamily="2" charset="-122"/>
                <a:cs typeface="+mj-cs"/>
              </a:rPr>
              <a:t>②评审表</a:t>
            </a:r>
          </a:p>
        </p:txBody>
      </p:sp>
      <p:sp>
        <p:nvSpPr>
          <p:cNvPr id="75777" name="Rectangle 1"/>
          <p:cNvSpPr>
            <a:spLocks noChangeArrowheads="1"/>
          </p:cNvSpPr>
          <p:nvPr/>
        </p:nvSpPr>
        <p:spPr bwMode="auto">
          <a:xfrm>
            <a:off x="457200" y="1066800"/>
            <a:ext cx="8458200" cy="461963"/>
          </a:xfrm>
          <a:prstGeom prst="rect">
            <a:avLst/>
          </a:prstGeom>
          <a:noFill/>
          <a:ln w="9525">
            <a:noFill/>
            <a:miter lim="800000"/>
            <a:headEnd/>
            <a:tailEnd/>
          </a:ln>
          <a:effectLst/>
        </p:spPr>
        <p:txBody>
          <a:bodyPr anchor="ctr">
            <a:spAutoFit/>
          </a:bodyPr>
          <a:lstStyle/>
          <a:p>
            <a:pPr>
              <a:defRPr/>
            </a:pPr>
            <a:r>
              <a:rPr lang="en-US" altLang="en-US" sz="2400" dirty="0">
                <a:solidFill>
                  <a:srgbClr val="0000CC"/>
                </a:solidFill>
                <a:effectLst/>
                <a:latin typeface="黑体" pitchFamily="2" charset="-122"/>
                <a:ea typeface="黑体" pitchFamily="2" charset="-122"/>
                <a:cs typeface="+mj-cs"/>
              </a:rPr>
              <a:t>b.</a:t>
            </a:r>
            <a:r>
              <a:rPr lang="zh-CN" altLang="en-US" sz="2400" dirty="0">
                <a:solidFill>
                  <a:srgbClr val="0000CC"/>
                </a:solidFill>
                <a:effectLst/>
                <a:latin typeface="黑体" pitchFamily="2" charset="-122"/>
                <a:ea typeface="黑体" pitchFamily="2" charset="-122"/>
                <a:cs typeface="+mj-cs"/>
              </a:rPr>
              <a:t>论文要求</a:t>
            </a:r>
            <a:r>
              <a:rPr lang="en-US" altLang="en-US" sz="2400" dirty="0">
                <a:solidFill>
                  <a:srgbClr val="0000CC"/>
                </a:solidFill>
                <a:effectLst/>
                <a:latin typeface="黑体" pitchFamily="2" charset="-122"/>
                <a:ea typeface="黑体" pitchFamily="2" charset="-122"/>
                <a:cs typeface="+mj-cs"/>
              </a:rPr>
              <a:t>:</a:t>
            </a:r>
            <a:endParaRPr lang="zh-CN" altLang="en-US" sz="2400" dirty="0">
              <a:solidFill>
                <a:srgbClr val="FF0000"/>
              </a:solidFill>
              <a:effectLst/>
              <a:latin typeface="黑体" pitchFamily="2" charset="-122"/>
              <a:ea typeface="黑体" pitchFamily="2" charset="-122"/>
              <a:cs typeface="+mj-cs"/>
            </a:endParaRPr>
          </a:p>
        </p:txBody>
      </p:sp>
      <p:sp>
        <p:nvSpPr>
          <p:cNvPr id="10" name="右弧形箭头 9">
            <a:hlinkClick r:id="rId3" action="ppaction://hlinksldjump"/>
          </p:cNvPr>
          <p:cNvSpPr/>
          <p:nvPr/>
        </p:nvSpPr>
        <p:spPr bwMode="auto">
          <a:xfrm>
            <a:off x="8153400" y="56388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
        <p:nvSpPr>
          <p:cNvPr id="129025" name="Rectangle 1"/>
          <p:cNvSpPr>
            <a:spLocks noChangeArrowheads="1"/>
          </p:cNvSpPr>
          <p:nvPr/>
        </p:nvSpPr>
        <p:spPr bwMode="auto">
          <a:xfrm>
            <a:off x="228600" y="1752600"/>
            <a:ext cx="8915400" cy="4154488"/>
          </a:xfrm>
          <a:prstGeom prst="rect">
            <a:avLst/>
          </a:prstGeom>
          <a:noFill/>
          <a:ln w="9525">
            <a:noFill/>
            <a:miter lim="800000"/>
            <a:headEnd/>
            <a:tailEnd/>
          </a:ln>
          <a:effectLst/>
        </p:spPr>
        <p:txBody>
          <a:bodyPr anchor="ctr">
            <a:spAutoFit/>
          </a:bodyPr>
          <a:lstStyle/>
          <a:p>
            <a:pPr indent="306388" eaLnBrk="0" hangingPunct="0">
              <a:defRPr/>
            </a:pPr>
            <a:r>
              <a:rPr lang="zh-CN" altLang="en-US" sz="2400" dirty="0">
                <a:solidFill>
                  <a:srgbClr val="0000CC"/>
                </a:solidFill>
                <a:effectLst/>
                <a:latin typeface="黑体" pitchFamily="2" charset="-122"/>
                <a:ea typeface="黑体" pitchFamily="2" charset="-122"/>
                <a:cs typeface="+mj-cs"/>
              </a:rPr>
              <a:t>下述文章和资料不能作为申报高级专业技术职务任职资格的参评论文</a:t>
            </a:r>
            <a:r>
              <a:rPr lang="en-US" altLang="zh-CN" sz="2400" dirty="0">
                <a:solidFill>
                  <a:srgbClr val="0000CC"/>
                </a:solidFill>
                <a:effectLst/>
                <a:latin typeface="黑体" pitchFamily="2" charset="-122"/>
                <a:ea typeface="黑体" pitchFamily="2" charset="-122"/>
                <a:cs typeface="+mj-cs"/>
              </a:rPr>
              <a:t>:</a:t>
            </a:r>
            <a:r>
              <a:rPr lang="en-US" altLang="zh-CN" sz="2400" dirty="0">
                <a:solidFill>
                  <a:srgbClr val="FF0000"/>
                </a:solidFill>
                <a:effectLst/>
                <a:latin typeface="黑体" pitchFamily="2" charset="-122"/>
                <a:ea typeface="黑体" pitchFamily="2" charset="-122"/>
                <a:cs typeface="+mj-cs"/>
              </a:rPr>
              <a:t> </a:t>
            </a:r>
          </a:p>
          <a:p>
            <a:pPr indent="304800" eaLnBrk="0" hangingPunct="0">
              <a:defRPr/>
            </a:pPr>
            <a:r>
              <a:rPr lang="en-US" altLang="zh-CN" sz="2400" dirty="0">
                <a:solidFill>
                  <a:srgbClr val="FF0000"/>
                </a:solidFill>
                <a:effectLst/>
                <a:latin typeface="黑体" pitchFamily="2" charset="-122"/>
                <a:ea typeface="黑体" pitchFamily="2" charset="-122"/>
                <a:cs typeface="+mj-cs"/>
              </a:rPr>
              <a:t>1. </a:t>
            </a:r>
            <a:r>
              <a:rPr lang="zh-CN" altLang="en-US" sz="2400" dirty="0">
                <a:solidFill>
                  <a:srgbClr val="FF0000"/>
                </a:solidFill>
                <a:effectLst/>
                <a:latin typeface="黑体" pitchFamily="2" charset="-122"/>
                <a:ea typeface="黑体" pitchFamily="2" charset="-122"/>
                <a:cs typeface="+mj-cs"/>
              </a:rPr>
              <a:t>发表在增刊上（包括有条码）的论文。 </a:t>
            </a:r>
          </a:p>
          <a:p>
            <a:pPr indent="304800" eaLnBrk="0" hangingPunct="0">
              <a:defRPr/>
            </a:pPr>
            <a:r>
              <a:rPr lang="en-US" altLang="zh-CN" sz="2400" dirty="0">
                <a:solidFill>
                  <a:srgbClr val="FF0000"/>
                </a:solidFill>
                <a:effectLst/>
                <a:latin typeface="黑体" pitchFamily="2" charset="-122"/>
                <a:ea typeface="黑体" pitchFamily="2" charset="-122"/>
                <a:cs typeface="+mj-cs"/>
              </a:rPr>
              <a:t>2. </a:t>
            </a:r>
            <a:r>
              <a:rPr lang="zh-CN" altLang="en-US" sz="2400" dirty="0">
                <a:solidFill>
                  <a:srgbClr val="FF0000"/>
                </a:solidFill>
                <a:effectLst/>
                <a:latin typeface="黑体" pitchFamily="2" charset="-122"/>
                <a:ea typeface="黑体" pitchFamily="2" charset="-122"/>
                <a:cs typeface="+mj-cs"/>
              </a:rPr>
              <a:t>发表在论文集上（含有书号的）论文。 </a:t>
            </a:r>
          </a:p>
          <a:p>
            <a:pPr indent="304800" eaLnBrk="0" hangingPunct="0">
              <a:defRPr/>
            </a:pPr>
            <a:r>
              <a:rPr lang="en-US" altLang="zh-CN" sz="2400" dirty="0">
                <a:solidFill>
                  <a:srgbClr val="FF0000"/>
                </a:solidFill>
                <a:effectLst/>
                <a:latin typeface="黑体" pitchFamily="2" charset="-122"/>
                <a:ea typeface="黑体" pitchFamily="2" charset="-122"/>
                <a:cs typeface="+mj-cs"/>
              </a:rPr>
              <a:t>3. </a:t>
            </a:r>
            <a:r>
              <a:rPr lang="zh-CN" altLang="en-US" sz="2400" dirty="0">
                <a:solidFill>
                  <a:srgbClr val="FF0000"/>
                </a:solidFill>
                <a:effectLst/>
                <a:latin typeface="黑体" pitchFamily="2" charset="-122"/>
                <a:ea typeface="黑体" pitchFamily="2" charset="-122"/>
                <a:cs typeface="+mj-cs"/>
              </a:rPr>
              <a:t>只发了用稿通知或已印清样但未正式发表的论文。 </a:t>
            </a:r>
          </a:p>
          <a:p>
            <a:pPr indent="304800" eaLnBrk="0" hangingPunct="0">
              <a:defRPr/>
            </a:pPr>
            <a:r>
              <a:rPr lang="en-US" altLang="zh-CN" sz="2400" dirty="0">
                <a:solidFill>
                  <a:srgbClr val="FF0000"/>
                </a:solidFill>
                <a:effectLst/>
                <a:latin typeface="黑体" pitchFamily="2" charset="-122"/>
                <a:ea typeface="黑体" pitchFamily="2" charset="-122"/>
                <a:cs typeface="+mj-cs"/>
              </a:rPr>
              <a:t>4. </a:t>
            </a:r>
            <a:r>
              <a:rPr lang="zh-CN" altLang="en-US" sz="2400" dirty="0">
                <a:solidFill>
                  <a:srgbClr val="FF0000"/>
                </a:solidFill>
                <a:effectLst/>
                <a:latin typeface="黑体" pitchFamily="2" charset="-122"/>
                <a:ea typeface="黑体" pitchFamily="2" charset="-122"/>
                <a:cs typeface="+mj-cs"/>
              </a:rPr>
              <a:t>新闻报道、译文、译著、文摘、文献综述、史志、科普文章、科技新闻、病历、病案、考试大纲、教学大纲、教学体会、复习资料、习题集（库）等。 </a:t>
            </a:r>
          </a:p>
          <a:p>
            <a:pPr indent="304800" eaLnBrk="0" hangingPunct="0">
              <a:defRPr/>
            </a:pPr>
            <a:r>
              <a:rPr lang="en-US" altLang="zh-CN" sz="2400" dirty="0">
                <a:solidFill>
                  <a:srgbClr val="FF0000"/>
                </a:solidFill>
                <a:effectLst/>
                <a:latin typeface="黑体" pitchFamily="2" charset="-122"/>
                <a:ea typeface="黑体" pitchFamily="2" charset="-122"/>
                <a:cs typeface="+mj-cs"/>
              </a:rPr>
              <a:t>5.</a:t>
            </a:r>
            <a:r>
              <a:rPr lang="zh-CN" altLang="en-US" sz="2400" dirty="0">
                <a:solidFill>
                  <a:srgbClr val="FF0000"/>
                </a:solidFill>
                <a:effectLst/>
                <a:latin typeface="黑体" pitchFamily="2" charset="-122"/>
                <a:ea typeface="黑体" pitchFamily="2" charset="-122"/>
                <a:cs typeface="+mj-cs"/>
              </a:rPr>
              <a:t>工作研讨资料、工作动态、讲座、报告、文件汇编等资料性质的材料。如只用于本系统、本单位指导工作、交流信息的“内部资料”。</a:t>
            </a:r>
          </a:p>
        </p:txBody>
      </p:sp>
      <p:sp>
        <p:nvSpPr>
          <p:cNvPr id="11" name="页脚占位符 5"/>
          <p:cNvSpPr txBox="1">
            <a:spLocks/>
          </p:cNvSpPr>
          <p:nvPr/>
        </p:nvSpPr>
        <p:spPr bwMode="auto">
          <a:xfrm>
            <a:off x="6781800" y="6480175"/>
            <a:ext cx="2362200" cy="377825"/>
          </a:xfrm>
          <a:prstGeom prst="rect">
            <a:avLst/>
          </a:prstGeom>
          <a:noFill/>
          <a:ln w="9525">
            <a:noFill/>
            <a:miter lim="800000"/>
            <a:headEnd/>
            <a:tailEnd/>
          </a:ln>
          <a:effectLst/>
        </p:spPr>
        <p:txBody>
          <a:bodyPr/>
          <a:lstStyle/>
          <a:p>
            <a:pPr>
              <a:defRPr/>
            </a:pPr>
            <a:r>
              <a:rPr lang="en-US" altLang="zh-CN" sz="1800">
                <a:effectLst>
                  <a:outerShdw blurRad="38100" dist="38100" dir="2700000" algn="tl">
                    <a:srgbClr val="C0C0C0"/>
                  </a:outerShdw>
                </a:effectLst>
                <a:latin typeface="华文行楷" pitchFamily="2" charset="-122"/>
                <a:ea typeface="华文行楷" pitchFamily="2" charset="-122"/>
              </a:rPr>
              <a:t>省教育厅教师工作处</a:t>
            </a:r>
            <a:endParaRPr lang="en-US" altLang="zh-CN" sz="1800" dirty="0">
              <a:effectLst>
                <a:outerShdw blurRad="38100" dist="38100" dir="2700000" algn="tl">
                  <a:srgbClr val="C0C0C0"/>
                </a:outerShdw>
              </a:effectLst>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10668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sp>
        <p:nvSpPr>
          <p:cNvPr id="9" name="矩形 8">
            <a:hlinkClick r:id="rId3" action="ppaction://hlinkfile"/>
          </p:cNvPr>
          <p:cNvSpPr/>
          <p:nvPr/>
        </p:nvSpPr>
        <p:spPr>
          <a:xfrm>
            <a:off x="609600" y="1676400"/>
            <a:ext cx="3262313" cy="461963"/>
          </a:xfrm>
          <a:prstGeom prst="rect">
            <a:avLst/>
          </a:prstGeom>
        </p:spPr>
        <p:txBody>
          <a:bodyPr wrap="none">
            <a:spAutoFit/>
          </a:bodyPr>
          <a:lstStyle/>
          <a:p>
            <a:pPr>
              <a:defRPr/>
            </a:pPr>
            <a:r>
              <a:rPr lang="zh-CN" altLang="en-US" sz="2400" dirty="0">
                <a:solidFill>
                  <a:srgbClr val="0000CC"/>
                </a:solidFill>
                <a:effectLst/>
                <a:latin typeface="黑体" pitchFamily="2" charset="-122"/>
                <a:ea typeface="黑体" pitchFamily="2" charset="-122"/>
                <a:cs typeface="+mj-cs"/>
              </a:rPr>
              <a:t>③</a:t>
            </a:r>
            <a:r>
              <a:rPr lang="zh-CN" altLang="en-US" sz="2400" u="sng" dirty="0">
                <a:solidFill>
                  <a:srgbClr val="0000CC"/>
                </a:solidFill>
                <a:effectLst/>
                <a:latin typeface="黑体" pitchFamily="2" charset="-122"/>
                <a:ea typeface="黑体" pitchFamily="2" charset="-122"/>
                <a:cs typeface="+mj-cs"/>
              </a:rPr>
              <a:t>教育教学工作考核表</a:t>
            </a:r>
          </a:p>
        </p:txBody>
      </p:sp>
      <p:sp>
        <p:nvSpPr>
          <p:cNvPr id="71681" name="Rectangle 1"/>
          <p:cNvSpPr>
            <a:spLocks noChangeArrowheads="1"/>
          </p:cNvSpPr>
          <p:nvPr/>
        </p:nvSpPr>
        <p:spPr bwMode="auto">
          <a:xfrm>
            <a:off x="381000" y="2362200"/>
            <a:ext cx="8763000" cy="3046413"/>
          </a:xfrm>
          <a:prstGeom prst="rect">
            <a:avLst/>
          </a:prstGeom>
          <a:noFill/>
          <a:ln w="9525">
            <a:noFill/>
            <a:miter lim="800000"/>
            <a:headEnd/>
            <a:tailEnd/>
          </a:ln>
          <a:effectLst/>
        </p:spPr>
        <p:txBody>
          <a:bodyPr anchor="ctr">
            <a:spAutoFit/>
          </a:bodyPr>
          <a:lstStyle/>
          <a:p>
            <a:pPr indent="576000" eaLnBrk="0" hangingPunct="0">
              <a:defRPr/>
            </a:pP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a:t>
            </a:r>
            <a:r>
              <a:rPr lang="en-US" altLang="zh-CN" sz="2400" dirty="0">
                <a:solidFill>
                  <a:srgbClr val="1CCA1C"/>
                </a:solidFill>
                <a:effectLst/>
                <a:latin typeface="黑体" pitchFamily="2" charset="-122"/>
                <a:ea typeface="黑体" pitchFamily="2" charset="-122"/>
                <a:cs typeface="+mj-cs"/>
              </a:rPr>
              <a:t>6</a:t>
            </a:r>
            <a:r>
              <a:rPr lang="zh-CN" altLang="en-US" sz="2400" dirty="0">
                <a:solidFill>
                  <a:srgbClr val="1CCA1C"/>
                </a:solidFill>
                <a:effectLst/>
                <a:latin typeface="黑体" pitchFamily="2" charset="-122"/>
                <a:ea typeface="黑体" pitchFamily="2" charset="-122"/>
                <a:cs typeface="+mj-cs"/>
              </a:rPr>
              <a:t>项由本人填写，审核人审核；</a:t>
            </a:r>
            <a:r>
              <a:rPr lang="en-US" altLang="zh-CN" sz="2400" dirty="0">
                <a:solidFill>
                  <a:srgbClr val="1CCA1C"/>
                </a:solidFill>
                <a:effectLst/>
                <a:latin typeface="黑体" pitchFamily="2" charset="-122"/>
                <a:ea typeface="黑体" pitchFamily="2" charset="-122"/>
                <a:cs typeface="+mj-cs"/>
              </a:rPr>
              <a:t>7</a:t>
            </a:r>
            <a:r>
              <a:rPr lang="zh-CN" altLang="en-US" sz="2400" dirty="0">
                <a:solidFill>
                  <a:srgbClr val="1CCA1C"/>
                </a:solidFill>
                <a:effectLst/>
                <a:latin typeface="黑体" pitchFamily="2" charset="-122"/>
                <a:ea typeface="黑体" pitchFamily="2" charset="-122"/>
                <a:cs typeface="+mj-cs"/>
              </a:rPr>
              <a:t>项由教学单位填写并盖章。表中“审核人”是指院长（</a:t>
            </a:r>
            <a:r>
              <a:rPr lang="en-US" altLang="zh-CN" sz="2400" dirty="0" err="1">
                <a:solidFill>
                  <a:srgbClr val="1CCA1C"/>
                </a:solidFill>
                <a:effectLst/>
                <a:latin typeface="黑体" pitchFamily="2" charset="-122"/>
                <a:ea typeface="黑体" pitchFamily="2" charset="-122"/>
                <a:cs typeface="+mj-cs"/>
              </a:rPr>
              <a:t>系主任</a:t>
            </a:r>
            <a:r>
              <a:rPr lang="en-US" altLang="zh-CN" sz="2400" dirty="0">
                <a:solidFill>
                  <a:srgbClr val="1CCA1C"/>
                </a:solidFill>
                <a:effectLst/>
                <a:latin typeface="黑体" pitchFamily="2" charset="-122"/>
                <a:ea typeface="黑体" pitchFamily="2" charset="-122"/>
                <a:cs typeface="+mj-cs"/>
              </a:rPr>
              <a:t>）</a:t>
            </a:r>
            <a:r>
              <a:rPr lang="zh-CN" altLang="en-US" sz="2400" dirty="0">
                <a:solidFill>
                  <a:srgbClr val="1CCA1C"/>
                </a:solidFill>
                <a:effectLst/>
                <a:latin typeface="黑体" pitchFamily="2" charset="-122"/>
                <a:ea typeface="黑体" pitchFamily="2" charset="-122"/>
                <a:cs typeface="+mj-cs"/>
              </a:rPr>
              <a:t>或分管教学的副院长。高、中级均为</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份，要求双面打印，用</a:t>
            </a:r>
            <a:r>
              <a:rPr lang="en-US" altLang="zh-CN" sz="2400" dirty="0">
                <a:solidFill>
                  <a:srgbClr val="1CCA1C"/>
                </a:solidFill>
                <a:effectLst/>
                <a:latin typeface="黑体" pitchFamily="2" charset="-122"/>
                <a:ea typeface="黑体" pitchFamily="2" charset="-122"/>
                <a:cs typeface="+mj-cs"/>
              </a:rPr>
              <a:t>A4</a:t>
            </a:r>
            <a:r>
              <a:rPr lang="zh-CN" altLang="en-US" sz="2400" dirty="0">
                <a:solidFill>
                  <a:srgbClr val="1CCA1C"/>
                </a:solidFill>
                <a:effectLst/>
                <a:latin typeface="黑体" pitchFamily="2" charset="-122"/>
                <a:ea typeface="黑体" pitchFamily="2" charset="-122"/>
                <a:cs typeface="+mj-cs"/>
              </a:rPr>
              <a:t>纸打印并用胶粘好。</a:t>
            </a:r>
          </a:p>
          <a:p>
            <a:pPr indent="576000" eaLnBrk="0" hangingPunct="0">
              <a:defRPr/>
            </a:pPr>
            <a:r>
              <a:rPr lang="zh-CN" altLang="en-US" sz="2400" dirty="0">
                <a:solidFill>
                  <a:srgbClr val="1CCA1C"/>
                </a:solidFill>
                <a:effectLst/>
                <a:latin typeface="黑体" pitchFamily="2" charset="-122"/>
                <a:ea typeface="黑体" pitchFamily="2" charset="-122"/>
                <a:cs typeface="+mj-cs"/>
              </a:rPr>
              <a:t>表中</a:t>
            </a:r>
            <a:r>
              <a:rPr lang="en-US" altLang="zh-CN" sz="2400" dirty="0">
                <a:solidFill>
                  <a:srgbClr val="1CCA1C"/>
                </a:solidFill>
                <a:effectLst/>
                <a:latin typeface="黑体" pitchFamily="2" charset="-122"/>
                <a:ea typeface="黑体" pitchFamily="2" charset="-122"/>
                <a:cs typeface="+mj-cs"/>
              </a:rPr>
              <a:t>5</a:t>
            </a:r>
            <a:r>
              <a:rPr lang="zh-CN" altLang="en-US" sz="2400" dirty="0">
                <a:solidFill>
                  <a:srgbClr val="1CCA1C"/>
                </a:solidFill>
                <a:effectLst/>
                <a:latin typeface="黑体" pitchFamily="2" charset="-122"/>
                <a:ea typeface="黑体" pitchFamily="2" charset="-122"/>
                <a:cs typeface="+mj-cs"/>
              </a:rPr>
              <a:t>栏“学生评价”和“学校评价”可参考“</a:t>
            </a:r>
            <a:r>
              <a:rPr lang="zh-CN" altLang="en-US" sz="2400" u="sng" dirty="0">
                <a:solidFill>
                  <a:srgbClr val="1CCA1C"/>
                </a:solidFill>
                <a:effectLst/>
                <a:latin typeface="黑体" pitchFamily="2" charset="-122"/>
                <a:ea typeface="黑体" pitchFamily="2" charset="-122"/>
                <a:cs typeface="+mj-cs"/>
              </a:rPr>
              <a:t>教学情况调查表</a:t>
            </a:r>
            <a:r>
              <a:rPr lang="zh-CN" altLang="en-US" sz="2400" dirty="0">
                <a:solidFill>
                  <a:srgbClr val="1CCA1C"/>
                </a:solidFill>
                <a:effectLst/>
                <a:latin typeface="黑体" pitchFamily="2" charset="-122"/>
                <a:ea typeface="黑体" pitchFamily="2" charset="-122"/>
                <a:cs typeface="+mj-cs"/>
              </a:rPr>
              <a:t>”展开调查，或教务部门与学院（系）对教师所任教课程已进行的调查结果亦有效。如</a:t>
            </a:r>
            <a:r>
              <a:rPr lang="zh-CN" altLang="en-US" sz="2400" dirty="0">
                <a:solidFill>
                  <a:srgbClr val="FF0000"/>
                </a:solidFill>
                <a:effectLst/>
                <a:latin typeface="黑体" pitchFamily="2" charset="-122"/>
                <a:ea typeface="黑体" pitchFamily="2" charset="-122"/>
                <a:cs typeface="+mj-cs"/>
              </a:rPr>
              <a:t>“学生评价”</a:t>
            </a:r>
            <a:r>
              <a:rPr lang="zh-CN" altLang="en-US" sz="2400" dirty="0">
                <a:solidFill>
                  <a:srgbClr val="1CCA1C"/>
                </a:solidFill>
                <a:effectLst/>
                <a:latin typeface="黑体" pitchFamily="2" charset="-122"/>
                <a:ea typeface="黑体" pitchFamily="2" charset="-122"/>
                <a:cs typeface="+mj-cs"/>
              </a:rPr>
              <a:t>可填“优秀，</a:t>
            </a:r>
            <a:r>
              <a:rPr lang="en-US" altLang="zh-CN" sz="2400" dirty="0">
                <a:solidFill>
                  <a:srgbClr val="1CCA1C"/>
                </a:solidFill>
                <a:effectLst/>
                <a:latin typeface="黑体" pitchFamily="2" charset="-122"/>
                <a:ea typeface="黑体" pitchFamily="2" charset="-122"/>
                <a:cs typeface="+mj-cs"/>
              </a:rPr>
              <a:t>20%</a:t>
            </a:r>
            <a:r>
              <a:rPr lang="zh-CN" altLang="en-US" sz="2400" dirty="0">
                <a:solidFill>
                  <a:srgbClr val="1CCA1C"/>
                </a:solidFill>
                <a:effectLst/>
                <a:latin typeface="黑体" pitchFamily="2" charset="-122"/>
                <a:ea typeface="黑体" pitchFamily="2" charset="-122"/>
                <a:cs typeface="+mj-cs"/>
              </a:rPr>
              <a:t>；良好，</a:t>
            </a:r>
            <a:r>
              <a:rPr lang="en-US" altLang="zh-CN" sz="2400" dirty="0">
                <a:solidFill>
                  <a:srgbClr val="1CCA1C"/>
                </a:solidFill>
                <a:effectLst/>
                <a:latin typeface="黑体" pitchFamily="2" charset="-122"/>
                <a:ea typeface="黑体" pitchFamily="2" charset="-122"/>
                <a:cs typeface="+mj-cs"/>
              </a:rPr>
              <a:t>60%...”</a:t>
            </a:r>
            <a:r>
              <a:rPr lang="zh-CN" altLang="en-US" sz="2400" dirty="0">
                <a:solidFill>
                  <a:srgbClr val="1CCA1C"/>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“学校评价”</a:t>
            </a:r>
            <a:r>
              <a:rPr lang="zh-CN" altLang="en-US" sz="2400" dirty="0">
                <a:solidFill>
                  <a:srgbClr val="1CCA1C"/>
                </a:solidFill>
                <a:effectLst/>
                <a:latin typeface="黑体" pitchFamily="2" charset="-122"/>
                <a:ea typeface="黑体" pitchFamily="2" charset="-122"/>
                <a:cs typeface="+mj-cs"/>
              </a:rPr>
              <a:t>由各学院</a:t>
            </a:r>
            <a:r>
              <a:rPr lang="zh-CN" altLang="en-US" sz="2400" dirty="0">
                <a:solidFill>
                  <a:srgbClr val="1CCA1C"/>
                </a:solidFill>
                <a:effectLst/>
                <a:latin typeface="黑体" pitchFamily="2" charset="-122"/>
                <a:ea typeface="黑体" pitchFamily="2" charset="-122"/>
              </a:rPr>
              <a:t>（系）</a:t>
            </a:r>
            <a:r>
              <a:rPr lang="zh-CN" altLang="en-US" sz="2400" dirty="0">
                <a:solidFill>
                  <a:srgbClr val="1CCA1C"/>
                </a:solidFill>
                <a:effectLst/>
                <a:latin typeface="黑体" pitchFamily="2" charset="-122"/>
                <a:ea typeface="黑体" pitchFamily="2" charset="-122"/>
                <a:cs typeface="+mj-cs"/>
              </a:rPr>
              <a:t>以学校教学督导团专家所作课堂教学考核结论为依据填写。</a:t>
            </a:r>
          </a:p>
        </p:txBody>
      </p:sp>
      <p:sp>
        <p:nvSpPr>
          <p:cNvPr id="10" name="右弧形箭头 9">
            <a:hlinkClick r:id="rId4" action="ppaction://hlinksldjump"/>
          </p:cNvPr>
          <p:cNvSpPr/>
          <p:nvPr/>
        </p:nvSpPr>
        <p:spPr bwMode="auto">
          <a:xfrm>
            <a:off x="8153400" y="56388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
        <p:nvSpPr>
          <p:cNvPr id="12"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3"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5"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10668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表格部分</a:t>
            </a:r>
          </a:p>
        </p:txBody>
      </p:sp>
      <p:sp>
        <p:nvSpPr>
          <p:cNvPr id="9" name="矩形 8"/>
          <p:cNvSpPr/>
          <p:nvPr/>
        </p:nvSpPr>
        <p:spPr>
          <a:xfrm>
            <a:off x="609600" y="1676400"/>
            <a:ext cx="1724025" cy="461963"/>
          </a:xfrm>
          <a:prstGeom prst="rect">
            <a:avLst/>
          </a:prstGeom>
        </p:spPr>
        <p:txBody>
          <a:bodyPr wrap="none">
            <a:spAutoFit/>
          </a:bodyPr>
          <a:lstStyle/>
          <a:p>
            <a:pPr>
              <a:defRPr/>
            </a:pPr>
            <a:r>
              <a:rPr lang="zh-CN" altLang="en-US" sz="2400" dirty="0">
                <a:effectLst>
                  <a:outerShdw blurRad="38100" dist="38100" dir="2700000" algn="tl">
                    <a:srgbClr val="C0C0C0"/>
                  </a:outerShdw>
                </a:effectLst>
                <a:ea typeface="宋体" charset="-122"/>
              </a:rPr>
              <a:t>④</a:t>
            </a:r>
            <a:r>
              <a:rPr lang="zh-CN" altLang="en-US" sz="2400" dirty="0">
                <a:solidFill>
                  <a:srgbClr val="0000CC"/>
                </a:solidFill>
                <a:effectLst/>
                <a:latin typeface="黑体" pitchFamily="2" charset="-122"/>
                <a:ea typeface="黑体" pitchFamily="2" charset="-122"/>
                <a:hlinkClick r:id="rId3" action="ppaction://hlinkfile"/>
              </a:rPr>
              <a:t>公示材料</a:t>
            </a:r>
            <a:endParaRPr lang="zh-CN" altLang="en-US" sz="2400" dirty="0">
              <a:solidFill>
                <a:srgbClr val="0000CC"/>
              </a:solidFill>
              <a:effectLst/>
              <a:latin typeface="黑体" pitchFamily="2" charset="-122"/>
              <a:ea typeface="黑体" pitchFamily="2" charset="-122"/>
            </a:endParaRPr>
          </a:p>
        </p:txBody>
      </p:sp>
      <p:sp>
        <p:nvSpPr>
          <p:cNvPr id="71681" name="Rectangle 1"/>
          <p:cNvSpPr>
            <a:spLocks noChangeArrowheads="1"/>
          </p:cNvSpPr>
          <p:nvPr/>
        </p:nvSpPr>
        <p:spPr bwMode="auto">
          <a:xfrm>
            <a:off x="381000" y="4495800"/>
            <a:ext cx="8382000" cy="1200150"/>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1CCA1C"/>
                </a:solidFill>
                <a:effectLst/>
                <a:latin typeface="黑体" pitchFamily="2" charset="-122"/>
                <a:ea typeface="黑体" pitchFamily="2" charset="-122"/>
                <a:cs typeface="+mj-cs"/>
              </a:rPr>
              <a:t>公示材料上提供的鉴定、获奖情况及主持或参与的科研、教研项目等需经教务处、科技处审核盖章</a:t>
            </a:r>
            <a:r>
              <a:rPr lang="en-US" altLang="en-US" sz="2400" dirty="0">
                <a:solidFill>
                  <a:srgbClr val="1CCA1C"/>
                </a:solidFill>
                <a:effectLst/>
                <a:latin typeface="黑体" pitchFamily="2" charset="-122"/>
                <a:ea typeface="黑体" pitchFamily="2" charset="-122"/>
                <a:cs typeface="+mj-cs"/>
              </a:rPr>
              <a:t>, </a:t>
            </a:r>
            <a:r>
              <a:rPr lang="zh-CN" altLang="en-US" sz="2400" dirty="0">
                <a:solidFill>
                  <a:srgbClr val="1CCA1C"/>
                </a:solidFill>
                <a:effectLst/>
                <a:latin typeface="黑体" pitchFamily="2" charset="-122"/>
                <a:ea typeface="黑体" pitchFamily="2" charset="-122"/>
                <a:cs typeface="+mj-cs"/>
              </a:rPr>
              <a:t>教育教学工作和发表著作、论文情况需经各基层单位审核盖章。</a:t>
            </a: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4"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11" name="矩形 10"/>
          <p:cNvSpPr/>
          <p:nvPr/>
        </p:nvSpPr>
        <p:spPr>
          <a:xfrm>
            <a:off x="457200" y="2362200"/>
            <a:ext cx="8153400" cy="830263"/>
          </a:xfrm>
          <a:prstGeom prst="rect">
            <a:avLst/>
          </a:prstGeom>
        </p:spPr>
        <p:txBody>
          <a:bodyPr>
            <a:spAutoFit/>
          </a:bodyPr>
          <a:lstStyle/>
          <a:p>
            <a:pPr indent="304800" eaLnBrk="0" hangingPunct="0">
              <a:defRPr/>
            </a:pPr>
            <a:r>
              <a:rPr lang="zh-CN" altLang="en-US" sz="2400" dirty="0">
                <a:solidFill>
                  <a:srgbClr val="1CCA1C"/>
                </a:solidFill>
                <a:effectLst/>
                <a:latin typeface="黑体" pitchFamily="2" charset="-122"/>
                <a:ea typeface="黑体" pitchFamily="2" charset="-122"/>
                <a:cs typeface="+mj-cs"/>
              </a:rPr>
              <a:t>公示材料样式分</a:t>
            </a:r>
            <a:r>
              <a:rPr lang="zh-CN" altLang="en-US" sz="2400" dirty="0">
                <a:solidFill>
                  <a:srgbClr val="FF0000"/>
                </a:solidFill>
                <a:effectLst/>
                <a:latin typeface="黑体" pitchFamily="2" charset="-122"/>
                <a:ea typeface="黑体" pitchFamily="2" charset="-122"/>
                <a:cs typeface="+mj-cs"/>
              </a:rPr>
              <a:t>本科院校</a:t>
            </a:r>
            <a:r>
              <a:rPr lang="zh-CN" altLang="en-US" sz="2400" dirty="0">
                <a:solidFill>
                  <a:srgbClr val="1CCA1C"/>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高职高专</a:t>
            </a:r>
            <a:r>
              <a:rPr lang="zh-CN" altLang="en-US" sz="2400" dirty="0" smtClean="0">
                <a:solidFill>
                  <a:srgbClr val="FF0000"/>
                </a:solidFill>
                <a:effectLst/>
                <a:latin typeface="黑体" pitchFamily="2" charset="-122"/>
                <a:ea typeface="黑体" pitchFamily="2" charset="-122"/>
                <a:cs typeface="+mj-cs"/>
              </a:rPr>
              <a:t>院校、中等职业院校、厅直中小学四</a:t>
            </a:r>
            <a:r>
              <a:rPr lang="zh-CN" altLang="en-US" sz="2400" dirty="0" smtClean="0">
                <a:solidFill>
                  <a:srgbClr val="1CCA1C"/>
                </a:solidFill>
                <a:effectLst/>
                <a:latin typeface="黑体" pitchFamily="2" charset="-122"/>
                <a:ea typeface="黑体" pitchFamily="2" charset="-122"/>
                <a:cs typeface="+mj-cs"/>
              </a:rPr>
              <a:t>类</a:t>
            </a:r>
            <a:r>
              <a:rPr lang="zh-CN" altLang="en-US" sz="2400" dirty="0">
                <a:solidFill>
                  <a:srgbClr val="1CCA1C"/>
                </a:solidFill>
                <a:effectLst/>
                <a:latin typeface="黑体" pitchFamily="2" charset="-122"/>
                <a:ea typeface="黑体" pitchFamily="2" charset="-122"/>
                <a:cs typeface="+mj-cs"/>
              </a:rPr>
              <a:t>，不同申报对象选填相应类型表。</a:t>
            </a:r>
          </a:p>
        </p:txBody>
      </p:sp>
      <p:sp>
        <p:nvSpPr>
          <p:cNvPr id="14345" name="Rectangle 9"/>
          <p:cNvSpPr>
            <a:spLocks noChangeArrowheads="1"/>
          </p:cNvSpPr>
          <p:nvPr/>
        </p:nvSpPr>
        <p:spPr bwMode="auto">
          <a:xfrm>
            <a:off x="457200" y="3429000"/>
            <a:ext cx="8229600" cy="830263"/>
          </a:xfrm>
          <a:prstGeom prst="rect">
            <a:avLst/>
          </a:prstGeom>
          <a:noFill/>
          <a:ln w="9525">
            <a:noFill/>
            <a:miter lim="800000"/>
            <a:headEnd/>
            <a:tailEnd/>
          </a:ln>
          <a:effectLst/>
        </p:spPr>
        <p:txBody>
          <a:bodyPr anchor="ctr">
            <a:spAutoFit/>
          </a:bodyPr>
          <a:lstStyle/>
          <a:p>
            <a:pPr indent="381000" eaLnBrk="0" hangingPunct="0">
              <a:defRPr/>
            </a:pPr>
            <a:r>
              <a:rPr lang="zh-CN" altLang="en-US" sz="2400" dirty="0">
                <a:solidFill>
                  <a:srgbClr val="1CCA1C"/>
                </a:solidFill>
                <a:effectLst/>
                <a:latin typeface="黑体" pitchFamily="2" charset="-122"/>
                <a:ea typeface="黑体" pitchFamily="2" charset="-122"/>
                <a:cs typeface="+mj-cs"/>
              </a:rPr>
              <a:t>申报高级者上报材料时要求提供公示材料电子版和纸张版</a:t>
            </a:r>
            <a:r>
              <a:rPr lang="en-US" altLang="zh-CN" sz="2400" dirty="0">
                <a:solidFill>
                  <a:srgbClr val="1CCA1C"/>
                </a:solidFill>
                <a:effectLst/>
                <a:latin typeface="黑体" pitchFamily="2" charset="-122"/>
                <a:ea typeface="黑体" pitchFamily="2" charset="-122"/>
                <a:cs typeface="+mj-cs"/>
              </a:rPr>
              <a:t>2</a:t>
            </a:r>
            <a:r>
              <a:rPr lang="zh-CN" altLang="en-US" sz="2400" dirty="0">
                <a:solidFill>
                  <a:srgbClr val="1CCA1C"/>
                </a:solidFill>
                <a:effectLst/>
                <a:latin typeface="黑体" pitchFamily="2" charset="-122"/>
                <a:ea typeface="黑体" pitchFamily="2" charset="-122"/>
                <a:cs typeface="+mj-cs"/>
              </a:rPr>
              <a:t>份，用</a:t>
            </a:r>
            <a:r>
              <a:rPr lang="en-US" altLang="zh-CN" sz="2400" dirty="0">
                <a:solidFill>
                  <a:srgbClr val="1CCA1C"/>
                </a:solidFill>
                <a:effectLst/>
                <a:latin typeface="黑体" pitchFamily="2" charset="-122"/>
                <a:ea typeface="黑体" pitchFamily="2" charset="-122"/>
                <a:cs typeface="+mj-cs"/>
              </a:rPr>
              <a:t>A3</a:t>
            </a:r>
            <a:r>
              <a:rPr lang="zh-CN" altLang="en-US" sz="2400" dirty="0">
                <a:solidFill>
                  <a:srgbClr val="1CCA1C"/>
                </a:solidFill>
                <a:effectLst/>
                <a:latin typeface="黑体" pitchFamily="2" charset="-122"/>
                <a:ea typeface="黑体" pitchFamily="2" charset="-122"/>
                <a:cs typeface="+mj-cs"/>
              </a:rPr>
              <a:t>纸打印。学校将其中</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份统一公示，</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份上报。</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14400" y="1143000"/>
            <a:ext cx="1724025" cy="461963"/>
          </a:xfrm>
          <a:prstGeom prst="rect">
            <a:avLst/>
          </a:prstGeom>
        </p:spPr>
        <p:txBody>
          <a:bodyPr wrap="none">
            <a:spAutoFit/>
          </a:bodyPr>
          <a:lstStyle/>
          <a:p>
            <a:pPr>
              <a:defRPr/>
            </a:pPr>
            <a:r>
              <a:rPr lang="zh-CN" altLang="en-US" sz="2400" dirty="0">
                <a:effectLst>
                  <a:outerShdw blurRad="38100" dist="38100" dir="2700000" algn="tl">
                    <a:srgbClr val="C0C0C0"/>
                  </a:outerShdw>
                </a:effectLst>
                <a:ea typeface="宋体" charset="-122"/>
              </a:rPr>
              <a:t>④</a:t>
            </a:r>
            <a:r>
              <a:rPr lang="zh-CN" altLang="en-US" sz="2400" dirty="0">
                <a:solidFill>
                  <a:srgbClr val="0000CC"/>
                </a:solidFill>
                <a:effectLst/>
                <a:latin typeface="黑体" pitchFamily="2" charset="-122"/>
                <a:ea typeface="黑体" pitchFamily="2" charset="-122"/>
              </a:rPr>
              <a:t>公示材料</a:t>
            </a:r>
          </a:p>
        </p:txBody>
      </p:sp>
      <p:pic>
        <p:nvPicPr>
          <p:cNvPr id="15363" name="图片 9" descr="image001.jpg"/>
          <p:cNvPicPr>
            <a:picLocks noChangeAspect="1"/>
          </p:cNvPicPr>
          <p:nvPr/>
        </p:nvPicPr>
        <p:blipFill>
          <a:blip r:embed="rId3" cstate="print"/>
          <a:srcRect/>
          <a:stretch>
            <a:fillRect/>
          </a:stretch>
        </p:blipFill>
        <p:spPr bwMode="auto">
          <a:xfrm>
            <a:off x="914400" y="1600200"/>
            <a:ext cx="7543800" cy="4860925"/>
          </a:xfrm>
          <a:prstGeom prst="rect">
            <a:avLst/>
          </a:prstGeom>
          <a:noFill/>
          <a:ln w="9525">
            <a:noFill/>
            <a:miter lim="800000"/>
            <a:headEnd/>
            <a:tailEnd/>
          </a:ln>
        </p:spPr>
      </p:pic>
      <p:sp>
        <p:nvSpPr>
          <p:cNvPr id="7" name="右弧形箭头 6">
            <a:hlinkClick r:id="rId4" action="ppaction://hlinksldjump"/>
          </p:cNvPr>
          <p:cNvSpPr/>
          <p:nvPr/>
        </p:nvSpPr>
        <p:spPr bwMode="auto">
          <a:xfrm>
            <a:off x="8534400" y="57150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3"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1066800"/>
            <a:ext cx="23383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3.</a:t>
            </a:r>
            <a:r>
              <a:rPr lang="zh-CN" altLang="en-US" sz="2400" dirty="0">
                <a:solidFill>
                  <a:srgbClr val="FF0000"/>
                </a:solidFill>
                <a:effectLst/>
                <a:latin typeface="黑体" pitchFamily="2" charset="-122"/>
                <a:ea typeface="黑体" pitchFamily="2" charset="-122"/>
                <a:cs typeface="+mj-cs"/>
              </a:rPr>
              <a:t>审查材料部分</a:t>
            </a:r>
          </a:p>
        </p:txBody>
      </p:sp>
      <p:sp>
        <p:nvSpPr>
          <p:cNvPr id="93185" name="Rectangle 1"/>
          <p:cNvSpPr>
            <a:spLocks noChangeArrowheads="1"/>
          </p:cNvSpPr>
          <p:nvPr/>
        </p:nvSpPr>
        <p:spPr bwMode="auto">
          <a:xfrm>
            <a:off x="304800" y="1676400"/>
            <a:ext cx="8839200" cy="830263"/>
          </a:xfrm>
          <a:prstGeom prst="rect">
            <a:avLst/>
          </a:prstGeom>
          <a:noFill/>
          <a:ln w="9525">
            <a:noFill/>
            <a:miter lim="800000"/>
            <a:headEnd/>
            <a:tailEnd/>
          </a:ln>
          <a:effectLst/>
        </p:spPr>
        <p:txBody>
          <a:bodyPr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a.</a:t>
            </a:r>
            <a:r>
              <a:rPr lang="zh-CN" altLang="en-US" sz="2400" dirty="0">
                <a:solidFill>
                  <a:srgbClr val="0000CC"/>
                </a:solidFill>
                <a:effectLst/>
                <a:latin typeface="黑体" pitchFamily="2" charset="-122"/>
                <a:ea typeface="黑体" pitchFamily="2" charset="-122"/>
                <a:cs typeface="+mj-cs"/>
              </a:rPr>
              <a:t>所有证书的复印件均需单位核实、盖章，材料放置顺序均按</a:t>
            </a:r>
            <a:r>
              <a:rPr lang="en-US" altLang="zh-CN" sz="2400" dirty="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材料要求</a:t>
            </a:r>
            <a:r>
              <a:rPr lang="en-US" altLang="zh-CN" sz="2400" dirty="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所列的顺序放置。</a:t>
            </a:r>
          </a:p>
        </p:txBody>
      </p:sp>
      <p:sp>
        <p:nvSpPr>
          <p:cNvPr id="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3"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3185"/>
                                        </p:tgtEl>
                                        <p:attrNameLst>
                                          <p:attrName>style.visibility</p:attrName>
                                        </p:attrNameLst>
                                      </p:cBhvr>
                                      <p:to>
                                        <p:strVal val="visible"/>
                                      </p:to>
                                    </p:set>
                                    <p:animEffect transition="in" filter="box(in)">
                                      <p:cBhvr>
                                        <p:cTn id="7" dur="500"/>
                                        <p:tgtEl>
                                          <p:spTgt spid="93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0"/>
          <p:cNvGrpSpPr>
            <a:grpSpLocks/>
          </p:cNvGrpSpPr>
          <p:nvPr/>
        </p:nvGrpSpPr>
        <p:grpSpPr bwMode="auto">
          <a:xfrm>
            <a:off x="1828800" y="2133600"/>
            <a:ext cx="1377950" cy="4572000"/>
            <a:chOff x="1828800" y="2133600"/>
            <a:chExt cx="1377950" cy="4572000"/>
          </a:xfrm>
        </p:grpSpPr>
        <p:grpSp>
          <p:nvGrpSpPr>
            <p:cNvPr id="17494" name="组合 118"/>
            <p:cNvGrpSpPr>
              <a:grpSpLocks/>
            </p:cNvGrpSpPr>
            <p:nvPr/>
          </p:nvGrpSpPr>
          <p:grpSpPr bwMode="auto">
            <a:xfrm>
              <a:off x="1828800" y="2133600"/>
              <a:ext cx="1377950" cy="4564063"/>
              <a:chOff x="1828800" y="1828800"/>
              <a:chExt cx="1378466" cy="4564087"/>
            </a:xfrm>
          </p:grpSpPr>
          <p:grpSp>
            <p:nvGrpSpPr>
              <p:cNvPr id="17496" name="组合 117"/>
              <p:cNvGrpSpPr>
                <a:grpSpLocks/>
              </p:cNvGrpSpPr>
              <p:nvPr/>
            </p:nvGrpSpPr>
            <p:grpSpPr bwMode="auto">
              <a:xfrm>
                <a:off x="1828800" y="1828800"/>
                <a:ext cx="1369590" cy="3646149"/>
                <a:chOff x="1828800" y="1828800"/>
                <a:chExt cx="1369590" cy="3646149"/>
              </a:xfrm>
            </p:grpSpPr>
            <p:sp>
              <p:nvSpPr>
                <p:cNvPr id="23" name="AutoShape 152"/>
                <p:cNvSpPr>
                  <a:spLocks noChangeArrowheads="1"/>
                </p:cNvSpPr>
                <p:nvPr/>
              </p:nvSpPr>
              <p:spPr bwMode="gray">
                <a:xfrm>
                  <a:off x="1828800" y="2182815"/>
                  <a:ext cx="1368938" cy="3292492"/>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5" name="AutoShape 154"/>
                <p:cNvSpPr>
                  <a:spLocks noChangeArrowheads="1"/>
                </p:cNvSpPr>
                <p:nvPr/>
              </p:nvSpPr>
              <p:spPr bwMode="gray">
                <a:xfrm>
                  <a:off x="1860562" y="4570427"/>
                  <a:ext cx="1310179" cy="817566"/>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7" name="Oval 156"/>
                <p:cNvSpPr>
                  <a:spLocks noChangeArrowheads="1"/>
                </p:cNvSpPr>
                <p:nvPr/>
              </p:nvSpPr>
              <p:spPr bwMode="gray">
                <a:xfrm>
                  <a:off x="2300465" y="1828800"/>
                  <a:ext cx="406552" cy="741367"/>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28" name="Oval 157"/>
                <p:cNvSpPr>
                  <a:spLocks noChangeArrowheads="1"/>
                </p:cNvSpPr>
                <p:nvPr/>
              </p:nvSpPr>
              <p:spPr bwMode="gray">
                <a:xfrm>
                  <a:off x="2303641" y="1833563"/>
                  <a:ext cx="393848" cy="717554"/>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29" name="Oval 158"/>
                <p:cNvSpPr>
                  <a:spLocks noChangeArrowheads="1"/>
                </p:cNvSpPr>
                <p:nvPr/>
              </p:nvSpPr>
              <p:spPr bwMode="gray">
                <a:xfrm>
                  <a:off x="2308405" y="1838325"/>
                  <a:ext cx="385908" cy="700092"/>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grpSp>
          <p:sp>
            <p:nvSpPr>
              <p:cNvPr id="37" name="AutoShape 164"/>
              <p:cNvSpPr>
                <a:spLocks noChangeArrowheads="1"/>
              </p:cNvSpPr>
              <p:nvPr/>
            </p:nvSpPr>
            <p:spPr bwMode="gray">
              <a:xfrm>
                <a:off x="1858974" y="5791221"/>
                <a:ext cx="1310177" cy="601666"/>
              </a:xfrm>
              <a:prstGeom prst="roundRect">
                <a:avLst>
                  <a:gd name="adj" fmla="val 50000"/>
                </a:avLst>
              </a:prstGeom>
              <a:gradFill rotWithShape="1">
                <a:gsLst>
                  <a:gs pos="0">
                    <a:srgbClr val="72B2BB"/>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17498" name="组合 116"/>
              <p:cNvGrpSpPr>
                <a:grpSpLocks/>
              </p:cNvGrpSpPr>
              <p:nvPr/>
            </p:nvGrpSpPr>
            <p:grpSpPr bwMode="auto">
              <a:xfrm>
                <a:off x="1849446" y="1844675"/>
                <a:ext cx="1357820" cy="3870345"/>
                <a:chOff x="1849446" y="1844675"/>
                <a:chExt cx="1357820" cy="3870345"/>
              </a:xfrm>
            </p:grpSpPr>
            <p:sp>
              <p:nvSpPr>
                <p:cNvPr id="24" name="AutoShape 153"/>
                <p:cNvSpPr>
                  <a:spLocks noChangeArrowheads="1"/>
                </p:cNvSpPr>
                <p:nvPr/>
              </p:nvSpPr>
              <p:spPr bwMode="gray">
                <a:xfrm>
                  <a:off x="1849446" y="2192340"/>
                  <a:ext cx="1329234" cy="3522680"/>
                </a:xfrm>
                <a:prstGeom prst="roundRect">
                  <a:avLst>
                    <a:gd name="adj" fmla="val 16667"/>
                  </a:avLst>
                </a:prstGeom>
                <a:solidFill>
                  <a:srgbClr val="73E77E"/>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26" name="AutoShape 155"/>
                <p:cNvSpPr>
                  <a:spLocks noChangeArrowheads="1"/>
                </p:cNvSpPr>
                <p:nvPr/>
              </p:nvSpPr>
              <p:spPr bwMode="gray">
                <a:xfrm>
                  <a:off x="1860562" y="2217740"/>
                  <a:ext cx="1310178" cy="815979"/>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30" name="Oval 159"/>
                <p:cNvSpPr>
                  <a:spLocks noChangeArrowheads="1"/>
                </p:cNvSpPr>
                <p:nvPr/>
              </p:nvSpPr>
              <p:spPr bwMode="gray">
                <a:xfrm>
                  <a:off x="2313169" y="1844675"/>
                  <a:ext cx="365262" cy="652466"/>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31" name="Oval 160"/>
                <p:cNvSpPr>
                  <a:spLocks noChangeArrowheads="1"/>
                </p:cNvSpPr>
                <p:nvPr/>
              </p:nvSpPr>
              <p:spPr bwMode="gray">
                <a:xfrm>
                  <a:off x="2335403" y="1863725"/>
                  <a:ext cx="323971" cy="530228"/>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17503" name="Text Box 161"/>
                <p:cNvSpPr txBox="1">
                  <a:spLocks noChangeArrowheads="1"/>
                </p:cNvSpPr>
                <p:nvPr/>
              </p:nvSpPr>
              <p:spPr bwMode="gray">
                <a:xfrm>
                  <a:off x="2387488" y="1934856"/>
                  <a:ext cx="224078" cy="526625"/>
                </a:xfrm>
                <a:prstGeom prst="rect">
                  <a:avLst/>
                </a:prstGeom>
                <a:noFill/>
                <a:ln w="9525" algn="ctr">
                  <a:noFill/>
                  <a:miter lim="800000"/>
                  <a:headEnd/>
                  <a:tailEnd/>
                </a:ln>
              </p:spPr>
              <p:txBody>
                <a:bodyPr wrap="none">
                  <a:spAutoFit/>
                </a:bodyPr>
                <a:lstStyle/>
                <a:p>
                  <a:pPr algn="ctr"/>
                  <a:r>
                    <a:rPr lang="zh-CN" altLang="en-US" sz="2400">
                      <a:solidFill>
                        <a:srgbClr val="000000"/>
                      </a:solidFill>
                      <a:effectLst/>
                      <a:latin typeface="Arial" charset="0"/>
                      <a:ea typeface="宋体" pitchFamily="2" charset="-122"/>
                    </a:rPr>
                    <a:t>2</a:t>
                  </a:r>
                  <a:endParaRPr lang="zh-CN" altLang="en-US" sz="1800">
                    <a:effectLst/>
                    <a:latin typeface="Arial" charset="0"/>
                    <a:ea typeface="宋体" pitchFamily="2" charset="-122"/>
                  </a:endParaRPr>
                </a:p>
              </p:txBody>
            </p:sp>
            <p:sp>
              <p:nvSpPr>
                <p:cNvPr id="33" name="Text Box 162"/>
                <p:cNvSpPr txBox="1">
                  <a:spLocks noChangeArrowheads="1"/>
                </p:cNvSpPr>
                <p:nvPr/>
              </p:nvSpPr>
              <p:spPr bwMode="gray">
                <a:xfrm>
                  <a:off x="1905029" y="2590804"/>
                  <a:ext cx="1302237" cy="2862278"/>
                </a:xfrm>
                <a:prstGeom prst="rect">
                  <a:avLst/>
                </a:prstGeom>
                <a:noFill/>
                <a:ln w="9525" algn="ctr">
                  <a:noFill/>
                  <a:miter lim="800000"/>
                  <a:headEnd/>
                  <a:tailEnd/>
                </a:ln>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获得硕士学位或通过大学六级英语水平考试的学士学位获得者，可免中级职称外语</a:t>
                  </a:r>
                  <a:endParaRPr lang="en-US" altLang="zh-CN" sz="2000" dirty="0">
                    <a:solidFill>
                      <a:srgbClr val="0000CC"/>
                    </a:solidFill>
                    <a:effectLst/>
                    <a:latin typeface="黑体" pitchFamily="2" charset="-122"/>
                    <a:ea typeface="黑体" pitchFamily="2" charset="-122"/>
                    <a:cs typeface="+mj-cs"/>
                  </a:endParaRPr>
                </a:p>
              </p:txBody>
            </p:sp>
          </p:grpSp>
        </p:grpSp>
        <p:sp>
          <p:nvSpPr>
            <p:cNvPr id="36" name="AutoShape 163"/>
            <p:cNvSpPr>
              <a:spLocks noChangeArrowheads="1"/>
            </p:cNvSpPr>
            <p:nvPr/>
          </p:nvSpPr>
          <p:spPr bwMode="gray">
            <a:xfrm>
              <a:off x="1828800" y="6096000"/>
              <a:ext cx="1370013" cy="609600"/>
            </a:xfrm>
            <a:prstGeom prst="roundRect">
              <a:avLst>
                <a:gd name="adj" fmla="val 40389"/>
              </a:avLst>
            </a:prstGeom>
            <a:gradFill rotWithShape="1">
              <a:gsLst>
                <a:gs pos="0">
                  <a:srgbClr val="58A4AE"/>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grpSp>
        <p:nvGrpSpPr>
          <p:cNvPr id="6" name="组合 166"/>
          <p:cNvGrpSpPr>
            <a:grpSpLocks/>
          </p:cNvGrpSpPr>
          <p:nvPr/>
        </p:nvGrpSpPr>
        <p:grpSpPr bwMode="auto">
          <a:xfrm>
            <a:off x="7767638" y="2209800"/>
            <a:ext cx="1376362" cy="4648200"/>
            <a:chOff x="7767439" y="1828800"/>
            <a:chExt cx="1376561" cy="4648200"/>
          </a:xfrm>
        </p:grpSpPr>
        <p:grpSp>
          <p:nvGrpSpPr>
            <p:cNvPr id="17479" name="组合 101"/>
            <p:cNvGrpSpPr>
              <a:grpSpLocks/>
            </p:cNvGrpSpPr>
            <p:nvPr/>
          </p:nvGrpSpPr>
          <p:grpSpPr bwMode="auto">
            <a:xfrm>
              <a:off x="7767439" y="1828800"/>
              <a:ext cx="1376561" cy="4648200"/>
              <a:chOff x="3276600" y="1828800"/>
              <a:chExt cx="1376561" cy="4035425"/>
            </a:xfrm>
          </p:grpSpPr>
          <p:sp>
            <p:nvSpPr>
              <p:cNvPr id="140" name="AutoShape 166"/>
              <p:cNvSpPr>
                <a:spLocks noChangeArrowheads="1"/>
              </p:cNvSpPr>
              <p:nvPr/>
            </p:nvSpPr>
            <p:spPr bwMode="gray">
              <a:xfrm>
                <a:off x="3281363" y="2136143"/>
                <a:ext cx="1367036" cy="2858426"/>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41" name="AutoShape 167"/>
              <p:cNvSpPr>
                <a:spLocks noChangeArrowheads="1"/>
              </p:cNvSpPr>
              <p:nvPr/>
            </p:nvSpPr>
            <p:spPr bwMode="gray">
              <a:xfrm>
                <a:off x="3302004" y="2144413"/>
                <a:ext cx="1325754" cy="3058267"/>
              </a:xfrm>
              <a:prstGeom prst="roundRect">
                <a:avLst>
                  <a:gd name="adj" fmla="val 16667"/>
                </a:avLst>
              </a:prstGeom>
              <a:solidFill>
                <a:srgbClr val="E9E065"/>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42" name="AutoShape 168"/>
              <p:cNvSpPr>
                <a:spLocks noChangeArrowheads="1"/>
              </p:cNvSpPr>
              <p:nvPr/>
            </p:nvSpPr>
            <p:spPr bwMode="gray">
              <a:xfrm>
                <a:off x="3313117" y="4208985"/>
                <a:ext cx="1308289" cy="708405"/>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43" name="AutoShape 169"/>
              <p:cNvSpPr>
                <a:spLocks noChangeArrowheads="1"/>
              </p:cNvSpPr>
              <p:nvPr/>
            </p:nvSpPr>
            <p:spPr bwMode="gray">
              <a:xfrm>
                <a:off x="3313117" y="2166464"/>
                <a:ext cx="1308289" cy="708405"/>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17485" name="Group 170"/>
              <p:cNvGrpSpPr>
                <a:grpSpLocks/>
              </p:cNvGrpSpPr>
              <p:nvPr/>
            </p:nvGrpSpPr>
            <p:grpSpPr bwMode="auto">
              <a:xfrm>
                <a:off x="3751192" y="1828800"/>
                <a:ext cx="406363" cy="642938"/>
                <a:chOff x="1289" y="582"/>
                <a:chExt cx="668" cy="668"/>
              </a:xfrm>
            </p:grpSpPr>
            <p:sp>
              <p:nvSpPr>
                <p:cNvPr id="148" name="Oval 171"/>
                <p:cNvSpPr>
                  <a:spLocks noChangeArrowheads="1"/>
                </p:cNvSpPr>
                <p:nvPr/>
              </p:nvSpPr>
              <p:spPr bwMode="gray">
                <a:xfrm>
                  <a:off x="1289" y="582"/>
                  <a:ext cx="668" cy="666"/>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149" name="Oval 172"/>
                <p:cNvSpPr>
                  <a:spLocks noChangeArrowheads="1"/>
                </p:cNvSpPr>
                <p:nvPr/>
              </p:nvSpPr>
              <p:spPr bwMode="gray">
                <a:xfrm>
                  <a:off x="1297" y="586"/>
                  <a:ext cx="647" cy="64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50" name="Oval 173"/>
                <p:cNvSpPr>
                  <a:spLocks noChangeArrowheads="1"/>
                </p:cNvSpPr>
                <p:nvPr/>
              </p:nvSpPr>
              <p:spPr bwMode="gray">
                <a:xfrm>
                  <a:off x="1305" y="591"/>
                  <a:ext cx="632" cy="63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51" name="Oval 174"/>
                <p:cNvSpPr>
                  <a:spLocks noChangeArrowheads="1"/>
                </p:cNvSpPr>
                <p:nvPr/>
              </p:nvSpPr>
              <p:spPr bwMode="gray">
                <a:xfrm>
                  <a:off x="1310" y="596"/>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52" name="Oval 175"/>
                <p:cNvSpPr>
                  <a:spLocks noChangeArrowheads="1"/>
                </p:cNvSpPr>
                <p:nvPr/>
              </p:nvSpPr>
              <p:spPr bwMode="gray">
                <a:xfrm>
                  <a:off x="1347" y="614"/>
                  <a:ext cx="532" cy="477"/>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grpSp>
          <p:sp>
            <p:nvSpPr>
              <p:cNvPr id="17486" name="Text Box 176"/>
              <p:cNvSpPr txBox="1">
                <a:spLocks noChangeArrowheads="1"/>
              </p:cNvSpPr>
              <p:nvPr/>
            </p:nvSpPr>
            <p:spPr bwMode="gray">
              <a:xfrm>
                <a:off x="3662561" y="1920875"/>
                <a:ext cx="532111" cy="400803"/>
              </a:xfrm>
              <a:prstGeom prst="rect">
                <a:avLst/>
              </a:prstGeom>
              <a:noFill/>
              <a:ln w="9525" algn="ctr">
                <a:noFill/>
                <a:miter lim="800000"/>
                <a:headEnd/>
                <a:tailEnd/>
              </a:ln>
            </p:spPr>
            <p:txBody>
              <a:bodyPr>
                <a:spAutoFit/>
              </a:bodyPr>
              <a:lstStyle/>
              <a:p>
                <a:pPr algn="ctr"/>
                <a:r>
                  <a:rPr lang="en-US" altLang="zh-CN" sz="2400">
                    <a:solidFill>
                      <a:srgbClr val="000000"/>
                    </a:solidFill>
                    <a:effectLst/>
                    <a:latin typeface="Arial" charset="0"/>
                    <a:ea typeface="宋体" pitchFamily="2" charset="-122"/>
                  </a:rPr>
                  <a:t>6</a:t>
                </a:r>
                <a:endParaRPr lang="zh-CN" altLang="en-US" sz="1800">
                  <a:effectLst/>
                  <a:latin typeface="Arial" charset="0"/>
                  <a:ea typeface="宋体" pitchFamily="2" charset="-122"/>
                </a:endParaRPr>
              </a:p>
            </p:txBody>
          </p:sp>
          <p:sp>
            <p:nvSpPr>
              <p:cNvPr id="146" name="AutoShape 178"/>
              <p:cNvSpPr>
                <a:spLocks noChangeArrowheads="1"/>
              </p:cNvSpPr>
              <p:nvPr/>
            </p:nvSpPr>
            <p:spPr bwMode="gray">
              <a:xfrm>
                <a:off x="3276600" y="5268834"/>
                <a:ext cx="1367035" cy="595391"/>
              </a:xfrm>
              <a:prstGeom prst="roundRect">
                <a:avLst>
                  <a:gd name="adj" fmla="val 40389"/>
                </a:avLst>
              </a:prstGeom>
              <a:gradFill rotWithShape="1">
                <a:gsLst>
                  <a:gs pos="0">
                    <a:srgbClr val="6F9DB7"/>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47" name="AutoShape 179"/>
              <p:cNvSpPr>
                <a:spLocks noChangeArrowheads="1"/>
              </p:cNvSpPr>
              <p:nvPr/>
            </p:nvSpPr>
            <p:spPr bwMode="gray">
              <a:xfrm>
                <a:off x="3344872" y="5268834"/>
                <a:ext cx="1308289" cy="456191"/>
              </a:xfrm>
              <a:prstGeom prst="roundRect">
                <a:avLst>
                  <a:gd name="adj" fmla="val 50000"/>
                </a:avLst>
              </a:prstGeom>
              <a:gradFill rotWithShape="1">
                <a:gsLst>
                  <a:gs pos="0">
                    <a:srgbClr val="98BAAF"/>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sp>
          <p:nvSpPr>
            <p:cNvPr id="89" name="Text Box 177"/>
            <p:cNvSpPr txBox="1">
              <a:spLocks noChangeArrowheads="1"/>
            </p:cNvSpPr>
            <p:nvPr/>
          </p:nvSpPr>
          <p:spPr bwMode="gray">
            <a:xfrm>
              <a:off x="7770614" y="2590800"/>
              <a:ext cx="1373386" cy="1016000"/>
            </a:xfrm>
            <a:prstGeom prst="rect">
              <a:avLst/>
            </a:prstGeom>
            <a:noFill/>
            <a:ln w="9525" algn="ctr">
              <a:noFill/>
              <a:miter lim="800000"/>
              <a:headEnd/>
              <a:tailEnd/>
            </a:ln>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出版过外文专著、译著</a:t>
              </a:r>
              <a:endParaRPr lang="en-US" altLang="zh-CN" sz="2000" dirty="0">
                <a:solidFill>
                  <a:srgbClr val="0000CC"/>
                </a:solidFill>
                <a:effectLst/>
                <a:latin typeface="黑体" pitchFamily="2" charset="-122"/>
                <a:ea typeface="黑体" pitchFamily="2" charset="-122"/>
                <a:cs typeface="+mj-cs"/>
              </a:endParaRPr>
            </a:p>
          </p:txBody>
        </p:sp>
      </p:grpSp>
      <p:grpSp>
        <p:nvGrpSpPr>
          <p:cNvPr id="15" name="组合 165"/>
          <p:cNvGrpSpPr>
            <a:grpSpLocks/>
          </p:cNvGrpSpPr>
          <p:nvPr/>
        </p:nvGrpSpPr>
        <p:grpSpPr bwMode="auto">
          <a:xfrm>
            <a:off x="6324600" y="2133600"/>
            <a:ext cx="1381125" cy="4564063"/>
            <a:chOff x="6319639" y="1828800"/>
            <a:chExt cx="1381521" cy="4564087"/>
          </a:xfrm>
        </p:grpSpPr>
        <p:grpSp>
          <p:nvGrpSpPr>
            <p:cNvPr id="17464" name="组合 121"/>
            <p:cNvGrpSpPr>
              <a:grpSpLocks/>
            </p:cNvGrpSpPr>
            <p:nvPr/>
          </p:nvGrpSpPr>
          <p:grpSpPr bwMode="auto">
            <a:xfrm>
              <a:off x="6319639" y="1828800"/>
              <a:ext cx="1369590" cy="4564087"/>
              <a:chOff x="1828800" y="1828800"/>
              <a:chExt cx="1369590" cy="4564087"/>
            </a:xfrm>
          </p:grpSpPr>
          <p:grpSp>
            <p:nvGrpSpPr>
              <p:cNvPr id="17466" name="组合 117"/>
              <p:cNvGrpSpPr>
                <a:grpSpLocks/>
              </p:cNvGrpSpPr>
              <p:nvPr/>
            </p:nvGrpSpPr>
            <p:grpSpPr bwMode="auto">
              <a:xfrm>
                <a:off x="1828800" y="1828800"/>
                <a:ext cx="1369590" cy="3646149"/>
                <a:chOff x="1828800" y="1828800"/>
                <a:chExt cx="1369590" cy="3646149"/>
              </a:xfrm>
            </p:grpSpPr>
            <p:sp>
              <p:nvSpPr>
                <p:cNvPr id="132" name="AutoShape 152"/>
                <p:cNvSpPr>
                  <a:spLocks noChangeArrowheads="1"/>
                </p:cNvSpPr>
                <p:nvPr/>
              </p:nvSpPr>
              <p:spPr bwMode="gray">
                <a:xfrm>
                  <a:off x="1828800" y="2182815"/>
                  <a:ext cx="1368818" cy="3292492"/>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33" name="AutoShape 154"/>
                <p:cNvSpPr>
                  <a:spLocks noChangeArrowheads="1"/>
                </p:cNvSpPr>
                <p:nvPr/>
              </p:nvSpPr>
              <p:spPr bwMode="gray">
                <a:xfrm>
                  <a:off x="1860559" y="4570427"/>
                  <a:ext cx="1310064" cy="817566"/>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34" name="Oval 156"/>
                <p:cNvSpPr>
                  <a:spLocks noChangeArrowheads="1"/>
                </p:cNvSpPr>
                <p:nvPr/>
              </p:nvSpPr>
              <p:spPr bwMode="gray">
                <a:xfrm>
                  <a:off x="2300423" y="1828800"/>
                  <a:ext cx="406517" cy="741367"/>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135" name="Oval 157"/>
                <p:cNvSpPr>
                  <a:spLocks noChangeArrowheads="1"/>
                </p:cNvSpPr>
                <p:nvPr/>
              </p:nvSpPr>
              <p:spPr bwMode="gray">
                <a:xfrm>
                  <a:off x="2303599" y="1833563"/>
                  <a:ext cx="393813" cy="717554"/>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36" name="Oval 158"/>
                <p:cNvSpPr>
                  <a:spLocks noChangeArrowheads="1"/>
                </p:cNvSpPr>
                <p:nvPr/>
              </p:nvSpPr>
              <p:spPr bwMode="gray">
                <a:xfrm>
                  <a:off x="2308363" y="1838325"/>
                  <a:ext cx="385874" cy="700092"/>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grpSp>
          <p:sp>
            <p:nvSpPr>
              <p:cNvPr id="124" name="AutoShape 164"/>
              <p:cNvSpPr>
                <a:spLocks noChangeArrowheads="1"/>
              </p:cNvSpPr>
              <p:nvPr/>
            </p:nvSpPr>
            <p:spPr bwMode="gray">
              <a:xfrm>
                <a:off x="1858972" y="5791221"/>
                <a:ext cx="1310063" cy="601666"/>
              </a:xfrm>
              <a:prstGeom prst="roundRect">
                <a:avLst>
                  <a:gd name="adj" fmla="val 50000"/>
                </a:avLst>
              </a:prstGeom>
              <a:gradFill rotWithShape="1">
                <a:gsLst>
                  <a:gs pos="0">
                    <a:srgbClr val="72B2BB"/>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17468" name="组合 116"/>
              <p:cNvGrpSpPr>
                <a:grpSpLocks/>
              </p:cNvGrpSpPr>
              <p:nvPr/>
            </p:nvGrpSpPr>
            <p:grpSpPr bwMode="auto">
              <a:xfrm>
                <a:off x="1849902" y="1845258"/>
                <a:ext cx="1328392" cy="3869742"/>
                <a:chOff x="1849902" y="1845258"/>
                <a:chExt cx="1328392" cy="3869742"/>
              </a:xfrm>
            </p:grpSpPr>
            <p:sp>
              <p:nvSpPr>
                <p:cNvPr id="126" name="AutoShape 153"/>
                <p:cNvSpPr>
                  <a:spLocks noChangeArrowheads="1"/>
                </p:cNvSpPr>
                <p:nvPr/>
              </p:nvSpPr>
              <p:spPr bwMode="gray">
                <a:xfrm>
                  <a:off x="1849444" y="2192340"/>
                  <a:ext cx="1276716" cy="3522680"/>
                </a:xfrm>
                <a:prstGeom prst="roundRect">
                  <a:avLst>
                    <a:gd name="adj" fmla="val 16667"/>
                  </a:avLst>
                </a:prstGeom>
                <a:solidFill>
                  <a:srgbClr val="73E77E"/>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27" name="AutoShape 155"/>
                <p:cNvSpPr>
                  <a:spLocks noChangeArrowheads="1"/>
                </p:cNvSpPr>
                <p:nvPr/>
              </p:nvSpPr>
              <p:spPr bwMode="gray">
                <a:xfrm>
                  <a:off x="1860559" y="2217740"/>
                  <a:ext cx="1259249" cy="815979"/>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28" name="Oval 159"/>
                <p:cNvSpPr>
                  <a:spLocks noChangeArrowheads="1"/>
                </p:cNvSpPr>
                <p:nvPr/>
              </p:nvSpPr>
              <p:spPr bwMode="gray">
                <a:xfrm>
                  <a:off x="2313127" y="1844675"/>
                  <a:ext cx="314415" cy="652466"/>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29" name="Oval 160"/>
                <p:cNvSpPr>
                  <a:spLocks noChangeArrowheads="1"/>
                </p:cNvSpPr>
                <p:nvPr/>
              </p:nvSpPr>
              <p:spPr bwMode="gray">
                <a:xfrm>
                  <a:off x="2333770" y="1863725"/>
                  <a:ext cx="274717" cy="530228"/>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17473" name="Text Box 161"/>
                <p:cNvSpPr txBox="1">
                  <a:spLocks noChangeArrowheads="1"/>
                </p:cNvSpPr>
                <p:nvPr/>
              </p:nvSpPr>
              <p:spPr bwMode="gray">
                <a:xfrm>
                  <a:off x="2387488" y="1934856"/>
                  <a:ext cx="356188" cy="461665"/>
                </a:xfrm>
                <a:prstGeom prst="rect">
                  <a:avLst/>
                </a:prstGeom>
                <a:noFill/>
                <a:ln w="9525" algn="ctr">
                  <a:noFill/>
                  <a:miter lim="800000"/>
                  <a:headEnd/>
                  <a:tailEnd/>
                </a:ln>
              </p:spPr>
              <p:txBody>
                <a:bodyPr wrap="none">
                  <a:spAutoFit/>
                </a:bodyPr>
                <a:lstStyle/>
                <a:p>
                  <a:pPr algn="ctr"/>
                  <a:r>
                    <a:rPr lang="en-US" altLang="zh-CN" sz="2400">
                      <a:solidFill>
                        <a:srgbClr val="000000"/>
                      </a:solidFill>
                      <a:effectLst/>
                      <a:latin typeface="Arial" charset="0"/>
                      <a:ea typeface="宋体" pitchFamily="2" charset="-122"/>
                    </a:rPr>
                    <a:t>5</a:t>
                  </a:r>
                  <a:endParaRPr lang="zh-CN" altLang="en-US" sz="1800">
                    <a:effectLst/>
                    <a:latin typeface="Arial" charset="0"/>
                    <a:ea typeface="宋体" pitchFamily="2" charset="-122"/>
                  </a:endParaRPr>
                </a:p>
              </p:txBody>
            </p:sp>
          </p:grpSp>
        </p:grpSp>
        <p:sp>
          <p:nvSpPr>
            <p:cNvPr id="62" name="Text Box 150"/>
            <p:cNvSpPr txBox="1">
              <a:spLocks noChangeArrowheads="1"/>
            </p:cNvSpPr>
            <p:nvPr/>
          </p:nvSpPr>
          <p:spPr bwMode="gray">
            <a:xfrm>
              <a:off x="6400625" y="2438403"/>
              <a:ext cx="1300535" cy="3692544"/>
            </a:xfrm>
            <a:prstGeom prst="rect">
              <a:avLst/>
            </a:prstGeom>
            <a:noFill/>
            <a:ln w="9525" algn="ctr">
              <a:noFill/>
              <a:miter lim="800000"/>
              <a:headEnd/>
              <a:tailEnd/>
            </a:ln>
          </p:spPr>
          <p:txBody>
            <a:bodyPr>
              <a:spAutoFit/>
            </a:bodyPr>
            <a:lstStyle/>
            <a:p>
              <a:pPr>
                <a:defRPr/>
              </a:pPr>
              <a:r>
                <a:rPr lang="zh-CN" altLang="en-US" sz="1800" dirty="0">
                  <a:solidFill>
                    <a:srgbClr val="0000CC"/>
                  </a:solidFill>
                  <a:effectLst/>
                  <a:latin typeface="黑体" pitchFamily="2" charset="-122"/>
                  <a:ea typeface="黑体" pitchFamily="2" charset="-122"/>
                  <a:cs typeface="+mj-cs"/>
                </a:rPr>
                <a:t>参加全国卫生系统外语水平考试（</a:t>
              </a:r>
              <a:r>
                <a:rPr lang="en-US" altLang="en-US" sz="1800" dirty="0">
                  <a:solidFill>
                    <a:srgbClr val="0000CC"/>
                  </a:solidFill>
                  <a:effectLst/>
                  <a:latin typeface="黑体" pitchFamily="2" charset="-122"/>
                  <a:ea typeface="黑体" pitchFamily="2" charset="-122"/>
                  <a:cs typeface="+mj-cs"/>
                </a:rPr>
                <a:t>LPT</a:t>
              </a:r>
              <a:r>
                <a:rPr lang="zh-CN" altLang="en-US" sz="1800" dirty="0">
                  <a:solidFill>
                    <a:srgbClr val="0000CC"/>
                  </a:solidFill>
                  <a:effectLst/>
                  <a:latin typeface="黑体" pitchFamily="2" charset="-122"/>
                  <a:ea typeface="黑体" pitchFamily="2" charset="-122"/>
                  <a:cs typeface="+mj-cs"/>
                </a:rPr>
                <a:t>）、全国出国培训备选人员外语水平考试（</a:t>
              </a:r>
              <a:r>
                <a:rPr lang="en-US" altLang="en-US" sz="1800" dirty="0">
                  <a:solidFill>
                    <a:srgbClr val="0000CC"/>
                  </a:solidFill>
                  <a:effectLst/>
                  <a:latin typeface="黑体" pitchFamily="2" charset="-122"/>
                  <a:ea typeface="黑体" pitchFamily="2" charset="-122"/>
                  <a:cs typeface="+mj-cs"/>
                </a:rPr>
                <a:t>BFT</a:t>
              </a:r>
              <a:r>
                <a:rPr lang="zh-CN" altLang="en-US" sz="1800" dirty="0">
                  <a:solidFill>
                    <a:srgbClr val="0000CC"/>
                  </a:solidFill>
                  <a:effectLst/>
                  <a:latin typeface="黑体" pitchFamily="2" charset="-122"/>
                  <a:ea typeface="黑体" pitchFamily="2" charset="-122"/>
                  <a:cs typeface="+mj-cs"/>
                </a:rPr>
                <a:t>），成绩达到相应标准者</a:t>
              </a:r>
              <a:endParaRPr lang="en-US" altLang="zh-CN" sz="1800" dirty="0">
                <a:solidFill>
                  <a:srgbClr val="0000CC"/>
                </a:solidFill>
                <a:effectLst/>
                <a:latin typeface="黑体" pitchFamily="2" charset="-122"/>
                <a:ea typeface="黑体" pitchFamily="2" charset="-122"/>
                <a:cs typeface="+mj-cs"/>
              </a:endParaRPr>
            </a:p>
          </p:txBody>
        </p:sp>
      </p:grpSp>
      <p:grpSp>
        <p:nvGrpSpPr>
          <p:cNvPr id="20" name="组合 164"/>
          <p:cNvGrpSpPr>
            <a:grpSpLocks/>
          </p:cNvGrpSpPr>
          <p:nvPr/>
        </p:nvGrpSpPr>
        <p:grpSpPr bwMode="auto">
          <a:xfrm>
            <a:off x="4800600" y="2184400"/>
            <a:ext cx="1347788" cy="4673600"/>
            <a:chOff x="4795639" y="1803200"/>
            <a:chExt cx="1347521" cy="4673800"/>
          </a:xfrm>
        </p:grpSpPr>
        <p:grpSp>
          <p:nvGrpSpPr>
            <p:cNvPr id="17451" name="组合 152"/>
            <p:cNvGrpSpPr>
              <a:grpSpLocks/>
            </p:cNvGrpSpPr>
            <p:nvPr/>
          </p:nvGrpSpPr>
          <p:grpSpPr bwMode="auto">
            <a:xfrm>
              <a:off x="4795639" y="1803200"/>
              <a:ext cx="1347521" cy="4673800"/>
              <a:chOff x="304800" y="1803200"/>
              <a:chExt cx="1347521" cy="4673800"/>
            </a:xfrm>
          </p:grpSpPr>
          <p:grpSp>
            <p:nvGrpSpPr>
              <p:cNvPr id="17453" name="组合 105"/>
              <p:cNvGrpSpPr>
                <a:grpSpLocks/>
              </p:cNvGrpSpPr>
              <p:nvPr/>
            </p:nvGrpSpPr>
            <p:grpSpPr bwMode="auto">
              <a:xfrm>
                <a:off x="304800" y="2144712"/>
                <a:ext cx="1347521" cy="4332288"/>
                <a:chOff x="304800" y="2144712"/>
                <a:chExt cx="1347521" cy="4332288"/>
              </a:xfrm>
            </p:grpSpPr>
            <p:grpSp>
              <p:nvGrpSpPr>
                <p:cNvPr id="17458" name="组合 98"/>
                <p:cNvGrpSpPr>
                  <a:grpSpLocks/>
                </p:cNvGrpSpPr>
                <p:nvPr/>
              </p:nvGrpSpPr>
              <p:grpSpPr bwMode="auto">
                <a:xfrm>
                  <a:off x="325872" y="2144712"/>
                  <a:ext cx="1326449" cy="4332288"/>
                  <a:chOff x="325872" y="2144713"/>
                  <a:chExt cx="1326449" cy="3646488"/>
                </a:xfrm>
              </p:grpSpPr>
              <p:sp>
                <p:nvSpPr>
                  <p:cNvPr id="161" name="AutoShape 138"/>
                  <p:cNvSpPr>
                    <a:spLocks noChangeArrowheads="1"/>
                  </p:cNvSpPr>
                  <p:nvPr/>
                </p:nvSpPr>
                <p:spPr bwMode="gray">
                  <a:xfrm>
                    <a:off x="325434" y="2144558"/>
                    <a:ext cx="1326887" cy="3069380"/>
                  </a:xfrm>
                  <a:prstGeom prst="roundRect">
                    <a:avLst>
                      <a:gd name="adj" fmla="val 16667"/>
                    </a:avLst>
                  </a:prstGeom>
                  <a:solidFill>
                    <a:srgbClr val="3CA1E6"/>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62" name="AutoShape 140"/>
                  <p:cNvSpPr>
                    <a:spLocks noChangeArrowheads="1"/>
                  </p:cNvSpPr>
                  <p:nvPr/>
                </p:nvSpPr>
                <p:spPr bwMode="gray">
                  <a:xfrm>
                    <a:off x="336544" y="2167274"/>
                    <a:ext cx="1309428" cy="70821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63" name="AutoShape 139"/>
                  <p:cNvSpPr>
                    <a:spLocks noChangeArrowheads="1"/>
                  </p:cNvSpPr>
                  <p:nvPr/>
                </p:nvSpPr>
                <p:spPr bwMode="gray">
                  <a:xfrm>
                    <a:off x="336544" y="4207738"/>
                    <a:ext cx="1309428" cy="710888"/>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64" name="AutoShape 142"/>
                  <p:cNvSpPr>
                    <a:spLocks noChangeArrowheads="1"/>
                  </p:cNvSpPr>
                  <p:nvPr/>
                </p:nvSpPr>
                <p:spPr bwMode="gray">
                  <a:xfrm>
                    <a:off x="336544" y="5213938"/>
                    <a:ext cx="1309428" cy="577263"/>
                  </a:xfrm>
                  <a:prstGeom prst="roundRect">
                    <a:avLst>
                      <a:gd name="adj" fmla="val 50000"/>
                    </a:avLst>
                  </a:prstGeom>
                  <a:gradFill rotWithShape="1">
                    <a:gsLst>
                      <a:gs pos="0">
                        <a:srgbClr val="7DAFD4"/>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sp>
              <p:nvSpPr>
                <p:cNvPr id="160" name="Text Box 150"/>
                <p:cNvSpPr txBox="1">
                  <a:spLocks noChangeArrowheads="1"/>
                </p:cNvSpPr>
                <p:nvPr/>
              </p:nvSpPr>
              <p:spPr bwMode="gray">
                <a:xfrm>
                  <a:off x="304800" y="2438228"/>
                  <a:ext cx="1299905" cy="400067"/>
                </a:xfrm>
                <a:prstGeom prst="rect">
                  <a:avLst/>
                </a:prstGeom>
                <a:noFill/>
                <a:ln w="9525" algn="ctr">
                  <a:noFill/>
                  <a:miter lim="800000"/>
                  <a:headEnd/>
                  <a:tailEnd/>
                </a:ln>
              </p:spPr>
              <p:txBody>
                <a:bodyPr>
                  <a:spAutoFit/>
                </a:bodyPr>
                <a:lstStyle/>
                <a:p>
                  <a:pPr>
                    <a:defRPr/>
                  </a:pPr>
                  <a:endParaRPr lang="en-US" altLang="zh-CN" sz="2000" dirty="0">
                    <a:solidFill>
                      <a:srgbClr val="0000CC"/>
                    </a:solidFill>
                    <a:effectLst/>
                    <a:latin typeface="黑体" pitchFamily="2" charset="-122"/>
                    <a:ea typeface="黑体" pitchFamily="2" charset="-122"/>
                    <a:cs typeface="+mj-cs"/>
                  </a:endParaRPr>
                </a:p>
              </p:txBody>
            </p:sp>
          </p:grpSp>
          <p:sp>
            <p:nvSpPr>
              <p:cNvPr id="155" name="Oval 158"/>
              <p:cNvSpPr>
                <a:spLocks noChangeArrowheads="1"/>
              </p:cNvSpPr>
              <p:nvPr/>
            </p:nvSpPr>
            <p:spPr bwMode="gray">
              <a:xfrm>
                <a:off x="736514" y="1803200"/>
                <a:ext cx="384099" cy="700118"/>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56" name="Oval 159"/>
              <p:cNvSpPr>
                <a:spLocks noChangeArrowheads="1"/>
              </p:cNvSpPr>
              <p:nvPr/>
            </p:nvSpPr>
            <p:spPr bwMode="gray">
              <a:xfrm>
                <a:off x="739689" y="1811138"/>
                <a:ext cx="366640" cy="652490"/>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57" name="Oval 160"/>
              <p:cNvSpPr>
                <a:spLocks noChangeArrowheads="1"/>
              </p:cNvSpPr>
              <p:nvPr/>
            </p:nvSpPr>
            <p:spPr bwMode="gray">
              <a:xfrm>
                <a:off x="761909" y="1828601"/>
                <a:ext cx="325374" cy="530248"/>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17457" name="Text Box 161"/>
              <p:cNvSpPr txBox="1">
                <a:spLocks noChangeArrowheads="1"/>
              </p:cNvSpPr>
              <p:nvPr/>
            </p:nvSpPr>
            <p:spPr bwMode="gray">
              <a:xfrm>
                <a:off x="814251" y="1900113"/>
                <a:ext cx="252549" cy="461665"/>
              </a:xfrm>
              <a:prstGeom prst="rect">
                <a:avLst/>
              </a:prstGeom>
              <a:noFill/>
              <a:ln w="9525" algn="ctr">
                <a:noFill/>
                <a:miter lim="800000"/>
                <a:headEnd/>
                <a:tailEnd/>
              </a:ln>
            </p:spPr>
            <p:txBody>
              <a:bodyPr>
                <a:spAutoFit/>
              </a:bodyPr>
              <a:lstStyle/>
              <a:p>
                <a:pPr algn="ctr"/>
                <a:r>
                  <a:rPr lang="en-US" altLang="zh-CN" sz="2400">
                    <a:solidFill>
                      <a:srgbClr val="000000"/>
                    </a:solidFill>
                    <a:effectLst/>
                    <a:latin typeface="Arial" charset="0"/>
                    <a:ea typeface="宋体" pitchFamily="2" charset="-122"/>
                  </a:rPr>
                  <a:t>4</a:t>
                </a:r>
                <a:endParaRPr lang="zh-CN" altLang="en-US" sz="1800">
                  <a:effectLst/>
                  <a:latin typeface="Arial" charset="0"/>
                  <a:ea typeface="宋体" pitchFamily="2" charset="-122"/>
                </a:endParaRPr>
              </a:p>
            </p:txBody>
          </p:sp>
        </p:grpSp>
        <p:sp>
          <p:nvSpPr>
            <p:cNvPr id="79" name="Text Box 162"/>
            <p:cNvSpPr txBox="1">
              <a:spLocks noChangeArrowheads="1"/>
            </p:cNvSpPr>
            <p:nvPr/>
          </p:nvSpPr>
          <p:spPr bwMode="gray">
            <a:xfrm>
              <a:off x="4800401" y="2514430"/>
              <a:ext cx="1303079" cy="2862385"/>
            </a:xfrm>
            <a:prstGeom prst="rect">
              <a:avLst/>
            </a:prstGeom>
            <a:noFill/>
            <a:ln w="9525" algn="ctr">
              <a:noFill/>
              <a:miter lim="800000"/>
              <a:headEnd/>
              <a:tailEnd/>
            </a:ln>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参加托福考试（</a:t>
              </a:r>
              <a:r>
                <a:rPr lang="en-US" altLang="en-US" sz="2000" dirty="0">
                  <a:solidFill>
                    <a:srgbClr val="0000CC"/>
                  </a:solidFill>
                  <a:effectLst/>
                  <a:latin typeface="黑体" pitchFamily="2" charset="-122"/>
                  <a:ea typeface="黑体" pitchFamily="2" charset="-122"/>
                  <a:cs typeface="+mj-cs"/>
                </a:rPr>
                <a:t>TOEFL</a:t>
              </a:r>
              <a:r>
                <a:rPr lang="zh-CN" altLang="en-US" sz="2000" dirty="0">
                  <a:solidFill>
                    <a:srgbClr val="0000CC"/>
                  </a:solidFill>
                  <a:effectLst/>
                  <a:latin typeface="黑体" pitchFamily="2" charset="-122"/>
                  <a:ea typeface="黑体" pitchFamily="2" charset="-122"/>
                  <a:cs typeface="+mj-cs"/>
                </a:rPr>
                <a:t>）、雅思考试（</a:t>
              </a:r>
              <a:r>
                <a:rPr lang="en-US" altLang="en-US" sz="2000" dirty="0">
                  <a:solidFill>
                    <a:srgbClr val="0000CC"/>
                  </a:solidFill>
                  <a:effectLst/>
                  <a:latin typeface="黑体" pitchFamily="2" charset="-122"/>
                  <a:ea typeface="黑体" pitchFamily="2" charset="-122"/>
                  <a:cs typeface="+mj-cs"/>
                </a:rPr>
                <a:t>IELTS</a:t>
              </a:r>
              <a:r>
                <a:rPr lang="zh-CN" altLang="en-US" sz="2000" dirty="0">
                  <a:solidFill>
                    <a:srgbClr val="0000CC"/>
                  </a:solidFill>
                  <a:effectLst/>
                  <a:latin typeface="黑体" pitchFamily="2" charset="-122"/>
                  <a:ea typeface="黑体" pitchFamily="2" charset="-122"/>
                  <a:cs typeface="+mj-cs"/>
                </a:rPr>
                <a:t>），成绩达到相应标准者</a:t>
              </a:r>
              <a:endParaRPr lang="en-US" altLang="zh-CN" sz="2000" dirty="0">
                <a:solidFill>
                  <a:srgbClr val="0000CC"/>
                </a:solidFill>
                <a:effectLst/>
                <a:latin typeface="黑体" pitchFamily="2" charset="-122"/>
                <a:ea typeface="黑体" pitchFamily="2" charset="-122"/>
                <a:cs typeface="+mj-cs"/>
              </a:endParaRPr>
            </a:p>
          </p:txBody>
        </p:sp>
      </p:grpSp>
      <p:grpSp>
        <p:nvGrpSpPr>
          <p:cNvPr id="17474" name="组合 120"/>
          <p:cNvGrpSpPr>
            <a:grpSpLocks/>
          </p:cNvGrpSpPr>
          <p:nvPr/>
        </p:nvGrpSpPr>
        <p:grpSpPr bwMode="auto">
          <a:xfrm>
            <a:off x="3276600" y="2209800"/>
            <a:ext cx="1376363" cy="4648200"/>
            <a:chOff x="3276600" y="1828800"/>
            <a:chExt cx="1376561" cy="4648200"/>
          </a:xfrm>
        </p:grpSpPr>
        <p:grpSp>
          <p:nvGrpSpPr>
            <p:cNvPr id="17436" name="组合 101"/>
            <p:cNvGrpSpPr>
              <a:grpSpLocks/>
            </p:cNvGrpSpPr>
            <p:nvPr/>
          </p:nvGrpSpPr>
          <p:grpSpPr bwMode="auto">
            <a:xfrm>
              <a:off x="3276600" y="1828800"/>
              <a:ext cx="1371600" cy="4648200"/>
              <a:chOff x="3276600" y="1828800"/>
              <a:chExt cx="1371600" cy="4035425"/>
            </a:xfrm>
          </p:grpSpPr>
          <p:sp>
            <p:nvSpPr>
              <p:cNvPr id="39" name="AutoShape 166"/>
              <p:cNvSpPr>
                <a:spLocks noChangeArrowheads="1"/>
              </p:cNvSpPr>
              <p:nvPr/>
            </p:nvSpPr>
            <p:spPr bwMode="gray">
              <a:xfrm>
                <a:off x="3281364" y="2136143"/>
                <a:ext cx="1367033" cy="2858426"/>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0" name="AutoShape 167"/>
              <p:cNvSpPr>
                <a:spLocks noChangeArrowheads="1"/>
              </p:cNvSpPr>
              <p:nvPr/>
            </p:nvSpPr>
            <p:spPr bwMode="gray">
              <a:xfrm>
                <a:off x="3302004" y="2144413"/>
                <a:ext cx="1325753" cy="3058267"/>
              </a:xfrm>
              <a:prstGeom prst="roundRect">
                <a:avLst>
                  <a:gd name="adj" fmla="val 16667"/>
                </a:avLst>
              </a:prstGeom>
              <a:solidFill>
                <a:srgbClr val="E9E065"/>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1" name="AutoShape 168"/>
              <p:cNvSpPr>
                <a:spLocks noChangeArrowheads="1"/>
              </p:cNvSpPr>
              <p:nvPr/>
            </p:nvSpPr>
            <p:spPr bwMode="gray">
              <a:xfrm>
                <a:off x="3313118" y="4208985"/>
                <a:ext cx="1308288" cy="708405"/>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2" name="AutoShape 169"/>
              <p:cNvSpPr>
                <a:spLocks noChangeArrowheads="1"/>
              </p:cNvSpPr>
              <p:nvPr/>
            </p:nvSpPr>
            <p:spPr bwMode="gray">
              <a:xfrm>
                <a:off x="3313118" y="2166464"/>
                <a:ext cx="1308288" cy="708405"/>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nvGrpSpPr>
              <p:cNvPr id="17442" name="Group 170"/>
              <p:cNvGrpSpPr>
                <a:grpSpLocks/>
              </p:cNvGrpSpPr>
              <p:nvPr/>
            </p:nvGrpSpPr>
            <p:grpSpPr bwMode="auto">
              <a:xfrm>
                <a:off x="3751192" y="1828800"/>
                <a:ext cx="406363" cy="642938"/>
                <a:chOff x="1289" y="582"/>
                <a:chExt cx="668" cy="668"/>
              </a:xfrm>
            </p:grpSpPr>
            <p:sp>
              <p:nvSpPr>
                <p:cNvPr id="48" name="Oval 171"/>
                <p:cNvSpPr>
                  <a:spLocks noChangeArrowheads="1"/>
                </p:cNvSpPr>
                <p:nvPr/>
              </p:nvSpPr>
              <p:spPr bwMode="gray">
                <a:xfrm>
                  <a:off x="1289" y="582"/>
                  <a:ext cx="668" cy="666"/>
                </a:xfrm>
                <a:prstGeom prst="ellipse">
                  <a:avLst/>
                </a:prstGeom>
                <a:solidFill>
                  <a:srgbClr val="333333"/>
                </a:solidFill>
                <a:ln w="38100" algn="ctr">
                  <a:noFill/>
                  <a:round/>
                  <a:headEnd/>
                  <a:tailEnd/>
                </a:ln>
                <a:effectLst/>
              </p:spPr>
              <p:txBody>
                <a:bodyPr anchor="ctr">
                  <a:spAutoFit/>
                </a:bodyPr>
                <a:lstStyle/>
                <a:p>
                  <a:pPr>
                    <a:defRPr/>
                  </a:pPr>
                  <a:endParaRPr lang="zh-CN" altLang="en-US">
                    <a:effectLst>
                      <a:outerShdw blurRad="38100" dist="38100" dir="2700000" algn="tl">
                        <a:srgbClr val="000000"/>
                      </a:outerShdw>
                    </a:effectLst>
                    <a:ea typeface="宋体" charset="-122"/>
                  </a:endParaRPr>
                </a:p>
              </p:txBody>
            </p:sp>
            <p:sp>
              <p:nvSpPr>
                <p:cNvPr id="49" name="Oval 172"/>
                <p:cNvSpPr>
                  <a:spLocks noChangeArrowheads="1"/>
                </p:cNvSpPr>
                <p:nvPr/>
              </p:nvSpPr>
              <p:spPr bwMode="gray">
                <a:xfrm>
                  <a:off x="1297" y="586"/>
                  <a:ext cx="647" cy="64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0" name="Oval 173"/>
                <p:cNvSpPr>
                  <a:spLocks noChangeArrowheads="1"/>
                </p:cNvSpPr>
                <p:nvPr/>
              </p:nvSpPr>
              <p:spPr bwMode="gray">
                <a:xfrm>
                  <a:off x="1305" y="591"/>
                  <a:ext cx="632" cy="63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1" name="Oval 174"/>
                <p:cNvSpPr>
                  <a:spLocks noChangeArrowheads="1"/>
                </p:cNvSpPr>
                <p:nvPr/>
              </p:nvSpPr>
              <p:spPr bwMode="gray">
                <a:xfrm>
                  <a:off x="1310" y="596"/>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52" name="Oval 175"/>
                <p:cNvSpPr>
                  <a:spLocks noChangeArrowheads="1"/>
                </p:cNvSpPr>
                <p:nvPr/>
              </p:nvSpPr>
              <p:spPr bwMode="gray">
                <a:xfrm>
                  <a:off x="1347" y="614"/>
                  <a:ext cx="532" cy="477"/>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grpSp>
          <p:sp>
            <p:nvSpPr>
              <p:cNvPr id="17443" name="Text Box 176"/>
              <p:cNvSpPr txBox="1">
                <a:spLocks noChangeArrowheads="1"/>
              </p:cNvSpPr>
              <p:nvPr/>
            </p:nvSpPr>
            <p:spPr bwMode="gray">
              <a:xfrm>
                <a:off x="3838484" y="1920875"/>
                <a:ext cx="223750" cy="457200"/>
              </a:xfrm>
              <a:prstGeom prst="rect">
                <a:avLst/>
              </a:prstGeom>
              <a:noFill/>
              <a:ln w="9525" algn="ctr">
                <a:noFill/>
                <a:miter lim="800000"/>
                <a:headEnd/>
                <a:tailEnd/>
              </a:ln>
            </p:spPr>
            <p:txBody>
              <a:bodyPr wrap="none">
                <a:spAutoFit/>
              </a:bodyPr>
              <a:lstStyle/>
              <a:p>
                <a:pPr algn="ctr"/>
                <a:r>
                  <a:rPr lang="zh-CN" altLang="en-US" sz="2400">
                    <a:solidFill>
                      <a:srgbClr val="000000"/>
                    </a:solidFill>
                    <a:effectLst/>
                    <a:latin typeface="Arial" charset="0"/>
                    <a:ea typeface="宋体" pitchFamily="2" charset="-122"/>
                  </a:rPr>
                  <a:t>3</a:t>
                </a:r>
                <a:endParaRPr lang="zh-CN" altLang="en-US" sz="1800">
                  <a:effectLst/>
                  <a:latin typeface="Arial" charset="0"/>
                  <a:ea typeface="宋体" pitchFamily="2" charset="-122"/>
                </a:endParaRPr>
              </a:p>
            </p:txBody>
          </p:sp>
          <p:sp>
            <p:nvSpPr>
              <p:cNvPr id="46" name="AutoShape 178"/>
              <p:cNvSpPr>
                <a:spLocks noChangeArrowheads="1"/>
              </p:cNvSpPr>
              <p:nvPr/>
            </p:nvSpPr>
            <p:spPr bwMode="gray">
              <a:xfrm>
                <a:off x="3276600" y="5268834"/>
                <a:ext cx="1367034" cy="595391"/>
              </a:xfrm>
              <a:prstGeom prst="roundRect">
                <a:avLst>
                  <a:gd name="adj" fmla="val 40389"/>
                </a:avLst>
              </a:prstGeom>
              <a:gradFill rotWithShape="1">
                <a:gsLst>
                  <a:gs pos="0">
                    <a:srgbClr val="6F9DB7"/>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47" name="AutoShape 179"/>
              <p:cNvSpPr>
                <a:spLocks noChangeArrowheads="1"/>
              </p:cNvSpPr>
              <p:nvPr/>
            </p:nvSpPr>
            <p:spPr bwMode="gray">
              <a:xfrm>
                <a:off x="3276600" y="5268834"/>
                <a:ext cx="1308288" cy="456191"/>
              </a:xfrm>
              <a:prstGeom prst="roundRect">
                <a:avLst>
                  <a:gd name="adj" fmla="val 50000"/>
                </a:avLst>
              </a:prstGeom>
              <a:gradFill rotWithShape="1">
                <a:gsLst>
                  <a:gs pos="0">
                    <a:srgbClr val="98BAAF"/>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sp>
          <p:nvSpPr>
            <p:cNvPr id="45" name="Text Box 177"/>
            <p:cNvSpPr txBox="1">
              <a:spLocks noChangeArrowheads="1"/>
            </p:cNvSpPr>
            <p:nvPr/>
          </p:nvSpPr>
          <p:spPr bwMode="gray">
            <a:xfrm>
              <a:off x="3352811" y="2590800"/>
              <a:ext cx="1300350" cy="2554288"/>
            </a:xfrm>
            <a:prstGeom prst="rect">
              <a:avLst/>
            </a:prstGeom>
            <a:noFill/>
            <a:ln w="9525" algn="ctr">
              <a:noFill/>
              <a:miter lim="800000"/>
              <a:headEnd/>
              <a:tailEnd/>
            </a:ln>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参加全国外语水平考试的</a:t>
              </a:r>
              <a:r>
                <a:rPr lang="en-US" altLang="en-US" sz="2000" dirty="0">
                  <a:solidFill>
                    <a:srgbClr val="0000CC"/>
                  </a:solidFill>
                  <a:effectLst/>
                  <a:latin typeface="黑体" pitchFamily="2" charset="-122"/>
                  <a:ea typeface="黑体" pitchFamily="2" charset="-122"/>
                  <a:cs typeface="+mj-cs"/>
                </a:rPr>
                <a:t>PETS-5</a:t>
              </a:r>
              <a:r>
                <a:rPr lang="zh-CN" altLang="en-US" sz="2000" dirty="0">
                  <a:solidFill>
                    <a:srgbClr val="0000CC"/>
                  </a:solidFill>
                  <a:effectLst/>
                  <a:latin typeface="黑体" pitchFamily="2" charset="-122"/>
                  <a:ea typeface="黑体" pitchFamily="2" charset="-122"/>
                  <a:cs typeface="+mj-cs"/>
                </a:rPr>
                <a:t>（英语）等，成绩达到相应标准者</a:t>
              </a:r>
              <a:endParaRPr lang="en-US" altLang="zh-CN" sz="2000" dirty="0">
                <a:solidFill>
                  <a:srgbClr val="0000CC"/>
                </a:solidFill>
                <a:effectLst/>
                <a:latin typeface="黑体" pitchFamily="2" charset="-122"/>
                <a:ea typeface="黑体" pitchFamily="2" charset="-122"/>
                <a:cs typeface="+mj-cs"/>
              </a:endParaRPr>
            </a:p>
          </p:txBody>
        </p:sp>
      </p:grpSp>
      <p:grpSp>
        <p:nvGrpSpPr>
          <p:cNvPr id="17477" name="组合 100"/>
          <p:cNvGrpSpPr>
            <a:grpSpLocks/>
          </p:cNvGrpSpPr>
          <p:nvPr/>
        </p:nvGrpSpPr>
        <p:grpSpPr bwMode="auto">
          <a:xfrm>
            <a:off x="304800" y="2184400"/>
            <a:ext cx="1371600" cy="4673600"/>
            <a:chOff x="304800" y="1803200"/>
            <a:chExt cx="1371601" cy="4673800"/>
          </a:xfrm>
        </p:grpSpPr>
        <p:grpSp>
          <p:nvGrpSpPr>
            <p:cNvPr id="17421" name="组合 119"/>
            <p:cNvGrpSpPr>
              <a:grpSpLocks/>
            </p:cNvGrpSpPr>
            <p:nvPr/>
          </p:nvGrpSpPr>
          <p:grpSpPr bwMode="auto">
            <a:xfrm>
              <a:off x="304801" y="2136775"/>
              <a:ext cx="1371600" cy="3727450"/>
              <a:chOff x="304801" y="2136775"/>
              <a:chExt cx="1371600" cy="3727450"/>
            </a:xfrm>
          </p:grpSpPr>
          <p:sp>
            <p:nvSpPr>
              <p:cNvPr id="8" name="AutoShape 137"/>
              <p:cNvSpPr>
                <a:spLocks noChangeArrowheads="1"/>
              </p:cNvSpPr>
              <p:nvPr/>
            </p:nvSpPr>
            <p:spPr bwMode="gray">
              <a:xfrm>
                <a:off x="304800" y="2136589"/>
                <a:ext cx="1366839" cy="2857623"/>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2" name="AutoShape 141"/>
              <p:cNvSpPr>
                <a:spLocks noChangeArrowheads="1"/>
              </p:cNvSpPr>
              <p:nvPr/>
            </p:nvSpPr>
            <p:spPr bwMode="gray">
              <a:xfrm>
                <a:off x="309563" y="4994212"/>
                <a:ext cx="1366838" cy="869987"/>
              </a:xfrm>
              <a:prstGeom prst="roundRect">
                <a:avLst>
                  <a:gd name="adj" fmla="val 40389"/>
                </a:avLst>
              </a:prstGeom>
              <a:gradFill rotWithShape="1">
                <a:gsLst>
                  <a:gs pos="0">
                    <a:srgbClr val="729EB4"/>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grpSp>
          <p:nvGrpSpPr>
            <p:cNvPr id="17422" name="组合 115"/>
            <p:cNvGrpSpPr>
              <a:grpSpLocks/>
            </p:cNvGrpSpPr>
            <p:nvPr/>
          </p:nvGrpSpPr>
          <p:grpSpPr bwMode="auto">
            <a:xfrm>
              <a:off x="304800" y="1803200"/>
              <a:ext cx="1347521" cy="4673800"/>
              <a:chOff x="304800" y="1803200"/>
              <a:chExt cx="1347521" cy="4673800"/>
            </a:xfrm>
          </p:grpSpPr>
          <p:grpSp>
            <p:nvGrpSpPr>
              <p:cNvPr id="17423" name="组合 105"/>
              <p:cNvGrpSpPr>
                <a:grpSpLocks/>
              </p:cNvGrpSpPr>
              <p:nvPr/>
            </p:nvGrpSpPr>
            <p:grpSpPr bwMode="auto">
              <a:xfrm>
                <a:off x="304800" y="2144712"/>
                <a:ext cx="1347521" cy="4332288"/>
                <a:chOff x="304800" y="2144712"/>
                <a:chExt cx="1347521" cy="4332288"/>
              </a:xfrm>
            </p:grpSpPr>
            <p:grpSp>
              <p:nvGrpSpPr>
                <p:cNvPr id="17428" name="组合 98"/>
                <p:cNvGrpSpPr>
                  <a:grpSpLocks/>
                </p:cNvGrpSpPr>
                <p:nvPr/>
              </p:nvGrpSpPr>
              <p:grpSpPr bwMode="auto">
                <a:xfrm>
                  <a:off x="325872" y="2144712"/>
                  <a:ext cx="1326449" cy="4332288"/>
                  <a:chOff x="325872" y="2144713"/>
                  <a:chExt cx="1326449" cy="3646488"/>
                </a:xfrm>
              </p:grpSpPr>
              <p:sp>
                <p:nvSpPr>
                  <p:cNvPr id="9" name="AutoShape 138"/>
                  <p:cNvSpPr>
                    <a:spLocks noChangeArrowheads="1"/>
                  </p:cNvSpPr>
                  <p:nvPr/>
                </p:nvSpPr>
                <p:spPr bwMode="gray">
                  <a:xfrm>
                    <a:off x="325438" y="2144558"/>
                    <a:ext cx="1327151" cy="3069380"/>
                  </a:xfrm>
                  <a:prstGeom prst="roundRect">
                    <a:avLst>
                      <a:gd name="adj" fmla="val 16667"/>
                    </a:avLst>
                  </a:prstGeom>
                  <a:solidFill>
                    <a:srgbClr val="3CA1E6"/>
                  </a:soli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1" name="AutoShape 140"/>
                  <p:cNvSpPr>
                    <a:spLocks noChangeArrowheads="1"/>
                  </p:cNvSpPr>
                  <p:nvPr/>
                </p:nvSpPr>
                <p:spPr bwMode="gray">
                  <a:xfrm>
                    <a:off x="336550" y="2167274"/>
                    <a:ext cx="1309689" cy="70821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0" name="AutoShape 139"/>
                  <p:cNvSpPr>
                    <a:spLocks noChangeArrowheads="1"/>
                  </p:cNvSpPr>
                  <p:nvPr/>
                </p:nvSpPr>
                <p:spPr bwMode="gray">
                  <a:xfrm>
                    <a:off x="336550" y="4207738"/>
                    <a:ext cx="1309689" cy="710888"/>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sp>
                <p:nvSpPr>
                  <p:cNvPr id="13" name="AutoShape 142"/>
                  <p:cNvSpPr>
                    <a:spLocks noChangeArrowheads="1"/>
                  </p:cNvSpPr>
                  <p:nvPr/>
                </p:nvSpPr>
                <p:spPr bwMode="gray">
                  <a:xfrm>
                    <a:off x="336550" y="5213938"/>
                    <a:ext cx="1309689" cy="577263"/>
                  </a:xfrm>
                  <a:prstGeom prst="roundRect">
                    <a:avLst>
                      <a:gd name="adj" fmla="val 50000"/>
                    </a:avLst>
                  </a:prstGeom>
                  <a:gradFill rotWithShape="1">
                    <a:gsLst>
                      <a:gs pos="0">
                        <a:srgbClr val="7DAFD4"/>
                      </a:gs>
                      <a:gs pos="100000">
                        <a:schemeClr val="bg1"/>
                      </a:gs>
                    </a:gsLst>
                    <a:lin ang="5400000" scaled="1"/>
                  </a:gradFill>
                  <a:ln w="9525">
                    <a:noFill/>
                    <a:round/>
                    <a:headEnd/>
                    <a:tailEnd/>
                  </a:ln>
                  <a:effectLst/>
                </p:spPr>
                <p:txBody>
                  <a:bodyPr wrap="none" anchor="ctr"/>
                  <a:lstStyle/>
                  <a:p>
                    <a:pPr>
                      <a:defRPr/>
                    </a:pPr>
                    <a:endParaRPr lang="zh-CN" altLang="en-US">
                      <a:effectLst>
                        <a:outerShdw blurRad="38100" dist="38100" dir="2700000" algn="tl">
                          <a:srgbClr val="000000"/>
                        </a:outerShdw>
                      </a:effectLst>
                      <a:ea typeface="宋体" charset="-122"/>
                    </a:endParaRPr>
                  </a:p>
                </p:txBody>
              </p:sp>
            </p:grpSp>
            <p:sp>
              <p:nvSpPr>
                <p:cNvPr id="16" name="Text Box 150"/>
                <p:cNvSpPr txBox="1">
                  <a:spLocks noChangeArrowheads="1"/>
                </p:cNvSpPr>
                <p:nvPr/>
              </p:nvSpPr>
              <p:spPr bwMode="gray">
                <a:xfrm>
                  <a:off x="304800" y="2438228"/>
                  <a:ext cx="1300164" cy="2862385"/>
                </a:xfrm>
                <a:prstGeom prst="rect">
                  <a:avLst/>
                </a:prstGeom>
                <a:noFill/>
                <a:ln w="9525" algn="ctr">
                  <a:noFill/>
                  <a:miter lim="800000"/>
                  <a:headEnd/>
                  <a:tailEnd/>
                </a:ln>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在国外获得学士以上学位，或在国内获得博士学位者及外语专业大专及以上学历者</a:t>
                  </a:r>
                  <a:endParaRPr lang="en-US" altLang="zh-CN" sz="2000" dirty="0">
                    <a:solidFill>
                      <a:srgbClr val="0000CC"/>
                    </a:solidFill>
                    <a:effectLst/>
                    <a:latin typeface="黑体" pitchFamily="2" charset="-122"/>
                    <a:ea typeface="黑体" pitchFamily="2" charset="-122"/>
                    <a:cs typeface="+mj-cs"/>
                  </a:endParaRPr>
                </a:p>
              </p:txBody>
            </p:sp>
          </p:grpSp>
          <p:sp>
            <p:nvSpPr>
              <p:cNvPr id="112" name="Oval 158"/>
              <p:cNvSpPr>
                <a:spLocks noChangeArrowheads="1"/>
              </p:cNvSpPr>
              <p:nvPr/>
            </p:nvSpPr>
            <p:spPr bwMode="gray">
              <a:xfrm>
                <a:off x="736600" y="1803200"/>
                <a:ext cx="384175" cy="700118"/>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13" name="Oval 159"/>
              <p:cNvSpPr>
                <a:spLocks noChangeArrowheads="1"/>
              </p:cNvSpPr>
              <p:nvPr/>
            </p:nvSpPr>
            <p:spPr bwMode="gray">
              <a:xfrm>
                <a:off x="739775" y="1811138"/>
                <a:ext cx="366713" cy="652490"/>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000000"/>
                    </a:outerShdw>
                  </a:effectLst>
                  <a:ea typeface="宋体" charset="-122"/>
                </a:endParaRPr>
              </a:p>
            </p:txBody>
          </p:sp>
          <p:sp>
            <p:nvSpPr>
              <p:cNvPr id="114" name="Oval 160"/>
              <p:cNvSpPr>
                <a:spLocks noChangeArrowheads="1"/>
              </p:cNvSpPr>
              <p:nvPr/>
            </p:nvSpPr>
            <p:spPr bwMode="gray">
              <a:xfrm>
                <a:off x="762000" y="1828601"/>
                <a:ext cx="325438" cy="530248"/>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zh-CN" altLang="en-US">
                  <a:effectLst>
                    <a:outerShdw blurRad="38100" dist="38100" dir="2700000" algn="tl">
                      <a:srgbClr val="C0C0C0"/>
                    </a:outerShdw>
                  </a:effectLst>
                  <a:ea typeface="宋体" charset="-122"/>
                </a:endParaRPr>
              </a:p>
            </p:txBody>
          </p:sp>
          <p:sp>
            <p:nvSpPr>
              <p:cNvPr id="17427" name="Text Box 161"/>
              <p:cNvSpPr txBox="1">
                <a:spLocks noChangeArrowheads="1"/>
              </p:cNvSpPr>
              <p:nvPr/>
            </p:nvSpPr>
            <p:spPr bwMode="gray">
              <a:xfrm>
                <a:off x="814251" y="1900113"/>
                <a:ext cx="252549" cy="461665"/>
              </a:xfrm>
              <a:prstGeom prst="rect">
                <a:avLst/>
              </a:prstGeom>
              <a:noFill/>
              <a:ln w="9525" algn="ctr">
                <a:noFill/>
                <a:miter lim="800000"/>
                <a:headEnd/>
                <a:tailEnd/>
              </a:ln>
            </p:spPr>
            <p:txBody>
              <a:bodyPr>
                <a:spAutoFit/>
              </a:bodyPr>
              <a:lstStyle/>
              <a:p>
                <a:pPr algn="ctr"/>
                <a:r>
                  <a:rPr lang="en-US" altLang="zh-CN" sz="2400">
                    <a:solidFill>
                      <a:srgbClr val="000000"/>
                    </a:solidFill>
                    <a:effectLst/>
                    <a:latin typeface="Arial" charset="0"/>
                    <a:ea typeface="宋体" pitchFamily="2" charset="-122"/>
                  </a:rPr>
                  <a:t>1</a:t>
                </a:r>
                <a:endParaRPr lang="zh-CN" altLang="en-US" sz="1800">
                  <a:effectLst/>
                  <a:latin typeface="Arial" charset="0"/>
                  <a:ea typeface="宋体" pitchFamily="2" charset="-122"/>
                </a:endParaRPr>
              </a:p>
            </p:txBody>
          </p:sp>
        </p:grpSp>
      </p:grpSp>
      <p:sp>
        <p:nvSpPr>
          <p:cNvPr id="99" name="矩形 98"/>
          <p:cNvSpPr/>
          <p:nvPr/>
        </p:nvSpPr>
        <p:spPr>
          <a:xfrm>
            <a:off x="1143000" y="1600200"/>
            <a:ext cx="3570288" cy="461963"/>
          </a:xfrm>
          <a:prstGeom prst="rect">
            <a:avLst/>
          </a:prstGeom>
        </p:spPr>
        <p:txBody>
          <a:bodyPr wrap="none">
            <a:spAutoFit/>
          </a:bodyPr>
          <a:lstStyle/>
          <a:p>
            <a:pPr>
              <a:defRPr/>
            </a:pPr>
            <a:r>
              <a:rPr lang="zh-CN" altLang="en-US" sz="2400" dirty="0">
                <a:solidFill>
                  <a:srgbClr val="FF0000"/>
                </a:solidFill>
                <a:effectLst/>
                <a:latin typeface="黑体" pitchFamily="2" charset="-122"/>
                <a:ea typeface="黑体" pitchFamily="2" charset="-122"/>
                <a:cs typeface="+mj-cs"/>
              </a:rPr>
              <a:t>符合免试条件的主要有：</a:t>
            </a:r>
          </a:p>
        </p:txBody>
      </p:sp>
      <p:sp>
        <p:nvSpPr>
          <p:cNvPr id="102" name="Rectangle 2"/>
          <p:cNvSpPr>
            <a:spLocks noChangeArrowheads="1"/>
          </p:cNvSpPr>
          <p:nvPr/>
        </p:nvSpPr>
        <p:spPr bwMode="auto">
          <a:xfrm>
            <a:off x="304800" y="1143000"/>
            <a:ext cx="4954588"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b. </a:t>
            </a:r>
            <a:r>
              <a:rPr lang="zh-CN" altLang="en-US" sz="2400" dirty="0">
                <a:solidFill>
                  <a:srgbClr val="0000CC"/>
                </a:solidFill>
                <a:effectLst/>
                <a:latin typeface="黑体" pitchFamily="2" charset="-122"/>
                <a:ea typeface="黑体" pitchFamily="2" charset="-122"/>
                <a:cs typeface="+mj-cs"/>
              </a:rPr>
              <a:t>外语考试成绩单</a:t>
            </a:r>
            <a:r>
              <a:rPr lang="zh-CN" altLang="en-US" sz="2400" dirty="0">
                <a:solidFill>
                  <a:srgbClr val="FF0000"/>
                </a:solidFill>
                <a:effectLst/>
                <a:latin typeface="黑体" pitchFamily="2" charset="-122"/>
                <a:ea typeface="黑体" pitchFamily="2" charset="-122"/>
                <a:cs typeface="+mj-cs"/>
              </a:rPr>
              <a:t>原件</a:t>
            </a:r>
            <a:r>
              <a:rPr lang="zh-CN" altLang="en-US" sz="2400" dirty="0">
                <a:solidFill>
                  <a:srgbClr val="0000CC"/>
                </a:solidFill>
                <a:effectLst/>
                <a:latin typeface="黑体" pitchFamily="2" charset="-122"/>
                <a:ea typeface="黑体" pitchFamily="2" charset="-122"/>
                <a:cs typeface="+mj-cs"/>
              </a:rPr>
              <a:t>或免试表</a:t>
            </a:r>
          </a:p>
        </p:txBody>
      </p:sp>
      <p:sp>
        <p:nvSpPr>
          <p:cNvPr id="103"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05"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08"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blinds(horizontal)">
                                      <p:cBhvr>
                                        <p:cTn id="7" dur="500"/>
                                        <p:tgtEl>
                                          <p:spTgt spid="9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477"/>
                                        </p:tgtEl>
                                        <p:attrNameLst>
                                          <p:attrName>style.visibility</p:attrName>
                                        </p:attrNameLst>
                                      </p:cBhvr>
                                      <p:to>
                                        <p:strVal val="visible"/>
                                      </p:to>
                                    </p:set>
                                    <p:anim calcmode="lin" valueType="num">
                                      <p:cBhvr additive="base">
                                        <p:cTn id="12" dur="500" fill="hold"/>
                                        <p:tgtEl>
                                          <p:spTgt spid="17477"/>
                                        </p:tgtEl>
                                        <p:attrNameLst>
                                          <p:attrName>ppt_x</p:attrName>
                                        </p:attrNameLst>
                                      </p:cBhvr>
                                      <p:tavLst>
                                        <p:tav tm="0">
                                          <p:val>
                                            <p:strVal val="#ppt_x"/>
                                          </p:val>
                                        </p:tav>
                                        <p:tav tm="100000">
                                          <p:val>
                                            <p:strVal val="#ppt_x"/>
                                          </p:val>
                                        </p:tav>
                                      </p:tavLst>
                                    </p:anim>
                                    <p:anim calcmode="lin" valueType="num">
                                      <p:cBhvr additive="base">
                                        <p:cTn id="13" dur="500" fill="hold"/>
                                        <p:tgtEl>
                                          <p:spTgt spid="1747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7474"/>
                                        </p:tgtEl>
                                        <p:attrNameLst>
                                          <p:attrName>style.visibility</p:attrName>
                                        </p:attrNameLst>
                                      </p:cBhvr>
                                      <p:to>
                                        <p:strVal val="visible"/>
                                      </p:to>
                                    </p:set>
                                    <p:anim calcmode="lin" valueType="num">
                                      <p:cBhvr additive="base">
                                        <p:cTn id="24" dur="500" fill="hold"/>
                                        <p:tgtEl>
                                          <p:spTgt spid="17474"/>
                                        </p:tgtEl>
                                        <p:attrNameLst>
                                          <p:attrName>ppt_x</p:attrName>
                                        </p:attrNameLst>
                                      </p:cBhvr>
                                      <p:tavLst>
                                        <p:tav tm="0">
                                          <p:val>
                                            <p:strVal val="#ppt_x"/>
                                          </p:val>
                                        </p:tav>
                                        <p:tav tm="100000">
                                          <p:val>
                                            <p:strVal val="#ppt_x"/>
                                          </p:val>
                                        </p:tav>
                                      </p:tavLst>
                                    </p:anim>
                                    <p:anim calcmode="lin" valueType="num">
                                      <p:cBhvr additive="base">
                                        <p:cTn id="25" dur="500" fill="hold"/>
                                        <p:tgtEl>
                                          <p:spTgt spid="1747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6" name="Picture 4" descr="20051103163844894 拷贝"/>
          <p:cNvPicPr>
            <a:picLocks noChangeAspect="1" noChangeArrowheads="1"/>
          </p:cNvPicPr>
          <p:nvPr/>
        </p:nvPicPr>
        <p:blipFill>
          <a:blip r:embed="rId3" cstate="print"/>
          <a:srcRect/>
          <a:stretch>
            <a:fillRect/>
          </a:stretch>
        </p:blipFill>
        <p:spPr bwMode="auto">
          <a:xfrm>
            <a:off x="1371600" y="2590800"/>
            <a:ext cx="6248400" cy="3959225"/>
          </a:xfrm>
          <a:prstGeom prst="rect">
            <a:avLst/>
          </a:prstGeom>
          <a:noFill/>
          <a:ln w="9525">
            <a:noFill/>
            <a:miter lim="800000"/>
            <a:headEnd/>
            <a:tailEnd/>
          </a:ln>
        </p:spPr>
      </p:pic>
      <p:sp>
        <p:nvSpPr>
          <p:cNvPr id="170" name="矩形 169"/>
          <p:cNvSpPr/>
          <p:nvPr/>
        </p:nvSpPr>
        <p:spPr>
          <a:xfrm>
            <a:off x="914400" y="1752600"/>
            <a:ext cx="8229600" cy="830263"/>
          </a:xfrm>
          <a:prstGeom prst="rect">
            <a:avLst/>
          </a:prstGeom>
        </p:spPr>
        <p:txBody>
          <a:bodyPr>
            <a:spAutoFit/>
          </a:bodyPr>
          <a:lstStyle/>
          <a:p>
            <a:pPr>
              <a:defRPr/>
            </a:pPr>
            <a:r>
              <a:rPr lang="en-US" altLang="en-US" sz="2400" dirty="0">
                <a:solidFill>
                  <a:srgbClr val="FF0000"/>
                </a:solidFill>
                <a:effectLst/>
                <a:latin typeface="黑体" pitchFamily="2" charset="-122"/>
                <a:ea typeface="黑体" pitchFamily="2" charset="-122"/>
                <a:cs typeface="+mj-cs"/>
              </a:rPr>
              <a:t>2005</a:t>
            </a:r>
            <a:r>
              <a:rPr lang="zh-CN" altLang="en-US" sz="2400" dirty="0">
                <a:solidFill>
                  <a:srgbClr val="FF0000"/>
                </a:solidFill>
                <a:effectLst/>
                <a:latin typeface="黑体" pitchFamily="2" charset="-122"/>
                <a:ea typeface="黑体" pitchFamily="2" charset="-122"/>
                <a:cs typeface="+mj-cs"/>
              </a:rPr>
              <a:t>年</a:t>
            </a:r>
            <a:r>
              <a:rPr lang="en-US" altLang="en-US" sz="2400" dirty="0">
                <a:solidFill>
                  <a:srgbClr val="FF0000"/>
                </a:solidFill>
                <a:effectLst/>
                <a:latin typeface="黑体" pitchFamily="2" charset="-122"/>
                <a:ea typeface="黑体" pitchFamily="2" charset="-122"/>
                <a:cs typeface="+mj-cs"/>
              </a:rPr>
              <a:t>6</a:t>
            </a:r>
            <a:r>
              <a:rPr lang="zh-CN" altLang="en-US" sz="2400" dirty="0">
                <a:solidFill>
                  <a:srgbClr val="FF0000"/>
                </a:solidFill>
                <a:effectLst/>
                <a:latin typeface="黑体" pitchFamily="2" charset="-122"/>
                <a:ea typeface="黑体" pitchFamily="2" charset="-122"/>
                <a:cs typeface="+mj-cs"/>
              </a:rPr>
              <a:t>月份以来的六级考试采用全新的记分体制，取消发放合格证书，仅提供成绩单，暂不符合文件规定的免试范围</a:t>
            </a:r>
          </a:p>
        </p:txBody>
      </p:sp>
      <p:sp>
        <p:nvSpPr>
          <p:cNvPr id="8" name="Rectangle 2"/>
          <p:cNvSpPr>
            <a:spLocks noChangeArrowheads="1"/>
          </p:cNvSpPr>
          <p:nvPr/>
        </p:nvSpPr>
        <p:spPr bwMode="auto">
          <a:xfrm>
            <a:off x="304800" y="1143000"/>
            <a:ext cx="4954588"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b. </a:t>
            </a:r>
            <a:r>
              <a:rPr lang="zh-CN" altLang="en-US" sz="2400" dirty="0">
                <a:solidFill>
                  <a:srgbClr val="0000CC"/>
                </a:solidFill>
                <a:effectLst/>
                <a:latin typeface="黑体" pitchFamily="2" charset="-122"/>
                <a:ea typeface="黑体" pitchFamily="2" charset="-122"/>
                <a:cs typeface="+mj-cs"/>
              </a:rPr>
              <a:t>外语考试成绩单</a:t>
            </a:r>
            <a:r>
              <a:rPr lang="zh-CN" altLang="en-US" sz="2400" dirty="0">
                <a:solidFill>
                  <a:srgbClr val="FF0000"/>
                </a:solidFill>
                <a:effectLst/>
                <a:latin typeface="黑体" pitchFamily="2" charset="-122"/>
                <a:ea typeface="黑体" pitchFamily="2" charset="-122"/>
                <a:cs typeface="+mj-cs"/>
              </a:rPr>
              <a:t>原件</a:t>
            </a:r>
            <a:r>
              <a:rPr lang="zh-CN" altLang="en-US" sz="2400" dirty="0">
                <a:solidFill>
                  <a:srgbClr val="0000CC"/>
                </a:solidFill>
                <a:effectLst/>
                <a:latin typeface="黑体" pitchFamily="2" charset="-122"/>
                <a:ea typeface="黑体" pitchFamily="2" charset="-122"/>
                <a:cs typeface="+mj-cs"/>
              </a:rPr>
              <a:t>或免试表</a:t>
            </a:r>
          </a:p>
        </p:txBody>
      </p:sp>
      <p:sp>
        <p:nvSpPr>
          <p:cNvPr id="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0"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2"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0"/>
                                        </p:tgtEl>
                                        <p:attrNameLst>
                                          <p:attrName>style.visibility</p:attrName>
                                        </p:attrNameLst>
                                      </p:cBhvr>
                                      <p:to>
                                        <p:strVal val="visible"/>
                                      </p:to>
                                    </p:set>
                                    <p:animEffect transition="in" filter="blinds(horizontal)">
                                      <p:cBhvr>
                                        <p:cTn id="7" dur="500"/>
                                        <p:tgtEl>
                                          <p:spTgt spid="17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5846"/>
                                        </p:tgtEl>
                                        <p:attrNameLst>
                                          <p:attrName>style.visibility</p:attrName>
                                        </p:attrNameLst>
                                      </p:cBhvr>
                                      <p:to>
                                        <p:strVal val="visible"/>
                                      </p:to>
                                    </p:set>
                                    <p:anim calcmode="lin" valueType="num">
                                      <p:cBhvr additive="base">
                                        <p:cTn id="12" dur="500" fill="hold"/>
                                        <p:tgtEl>
                                          <p:spTgt spid="35846"/>
                                        </p:tgtEl>
                                        <p:attrNameLst>
                                          <p:attrName>ppt_x</p:attrName>
                                        </p:attrNameLst>
                                      </p:cBhvr>
                                      <p:tavLst>
                                        <p:tav tm="0">
                                          <p:val>
                                            <p:strVal val="#ppt_x"/>
                                          </p:val>
                                        </p:tav>
                                        <p:tav tm="100000">
                                          <p:val>
                                            <p:strVal val="#ppt_x"/>
                                          </p:val>
                                        </p:tav>
                                      </p:tavLst>
                                    </p:anim>
                                    <p:anim calcmode="lin" valueType="num">
                                      <p:cBhvr additive="base">
                                        <p:cTn id="13"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304800" y="1143000"/>
            <a:ext cx="4494213" cy="461963"/>
          </a:xfrm>
          <a:prstGeom prst="rect">
            <a:avLst/>
          </a:prstGeom>
          <a:noFill/>
          <a:ln w="9525">
            <a:noFill/>
            <a:miter lim="800000"/>
            <a:headEnd/>
            <a:tailEnd/>
          </a:ln>
          <a:effectLst/>
        </p:spPr>
        <p:txBody>
          <a:bodyPr wrap="none" anchor="ctr">
            <a:spAutoFit/>
          </a:bodyPr>
          <a:lstStyle/>
          <a:p>
            <a:pPr indent="304800" eaLnBrk="0" hangingPunct="0">
              <a:defRPr/>
            </a:pPr>
            <a:r>
              <a:rPr lang="en-US" altLang="en-US" sz="2400" dirty="0">
                <a:solidFill>
                  <a:srgbClr val="0000CC"/>
                </a:solidFill>
                <a:effectLst/>
                <a:latin typeface="黑体" pitchFamily="2" charset="-122"/>
                <a:ea typeface="黑体" pitchFamily="2" charset="-122"/>
                <a:cs typeface="+mj-cs"/>
              </a:rPr>
              <a:t>c.</a:t>
            </a:r>
            <a:r>
              <a:rPr lang="zh-CN" altLang="en-US" sz="2400" dirty="0">
                <a:solidFill>
                  <a:srgbClr val="0000CC"/>
                </a:solidFill>
                <a:effectLst/>
                <a:latin typeface="黑体" pitchFamily="2" charset="-122"/>
                <a:ea typeface="黑体" pitchFamily="2" charset="-122"/>
                <a:cs typeface="+mj-cs"/>
              </a:rPr>
              <a:t>计算机证书复印件或免试表</a:t>
            </a:r>
          </a:p>
        </p:txBody>
      </p:sp>
      <p:sp>
        <p:nvSpPr>
          <p:cNvPr id="110593" name="Rectangle 1"/>
          <p:cNvSpPr>
            <a:spLocks noChangeArrowheads="1"/>
          </p:cNvSpPr>
          <p:nvPr/>
        </p:nvSpPr>
        <p:spPr bwMode="auto">
          <a:xfrm>
            <a:off x="228600" y="1828800"/>
            <a:ext cx="8610600" cy="2678113"/>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  </a:t>
            </a:r>
            <a:r>
              <a:rPr lang="zh-CN" altLang="en-US" sz="2400" dirty="0">
                <a:solidFill>
                  <a:srgbClr val="1CCA1C"/>
                </a:solidFill>
                <a:effectLst/>
                <a:latin typeface="黑体" pitchFamily="2" charset="-122"/>
                <a:ea typeface="黑体" pitchFamily="2" charset="-122"/>
                <a:cs typeface="+mj-cs"/>
              </a:rPr>
              <a:t>根据</a:t>
            </a:r>
            <a:r>
              <a:rPr lang="en-US" altLang="zh-CN" sz="2400" u="sng" dirty="0">
                <a:solidFill>
                  <a:srgbClr val="FF0000"/>
                </a:solidFill>
                <a:effectLst/>
                <a:latin typeface="黑体" pitchFamily="2" charset="-122"/>
                <a:ea typeface="黑体" pitchFamily="2" charset="-122"/>
                <a:cs typeface="+mj-cs"/>
              </a:rPr>
              <a:t>《</a:t>
            </a:r>
            <a:r>
              <a:rPr lang="zh-CN" altLang="en-US" sz="2400" u="sng" dirty="0">
                <a:solidFill>
                  <a:srgbClr val="FF0000"/>
                </a:solidFill>
                <a:effectLst/>
                <a:latin typeface="黑体" pitchFamily="2" charset="-122"/>
                <a:ea typeface="黑体" pitchFamily="2" charset="-122"/>
                <a:cs typeface="+mj-cs"/>
              </a:rPr>
              <a:t>关于参加全国专业技术人员计算机应用能力考试有关事项的补充通知</a:t>
            </a:r>
            <a:r>
              <a:rPr lang="en-US" altLang="zh-CN" sz="2400" u="sng" dirty="0">
                <a:solidFill>
                  <a:srgbClr val="FF0000"/>
                </a:solidFill>
                <a:effectLst/>
                <a:latin typeface="黑体" pitchFamily="2" charset="-122"/>
                <a:ea typeface="黑体" pitchFamily="2" charset="-122"/>
                <a:cs typeface="+mj-cs"/>
              </a:rPr>
              <a:t>》</a:t>
            </a:r>
            <a:r>
              <a:rPr lang="zh-CN" altLang="en-US" sz="2400" u="sng" dirty="0">
                <a:solidFill>
                  <a:srgbClr val="FF0000"/>
                </a:solidFill>
                <a:effectLst/>
                <a:latin typeface="黑体" pitchFamily="2" charset="-122"/>
                <a:ea typeface="黑体" pitchFamily="2" charset="-122"/>
                <a:cs typeface="+mj-cs"/>
              </a:rPr>
              <a:t>（湘人发</a:t>
            </a:r>
            <a:r>
              <a:rPr lang="en-US" altLang="zh-CN" sz="2400" u="sng" dirty="0">
                <a:solidFill>
                  <a:srgbClr val="FF0000"/>
                </a:solidFill>
                <a:effectLst/>
                <a:latin typeface="黑体" pitchFamily="2" charset="-122"/>
                <a:ea typeface="黑体" pitchFamily="2" charset="-122"/>
                <a:cs typeface="+mj-cs"/>
              </a:rPr>
              <a:t>[2009]17</a:t>
            </a:r>
            <a:r>
              <a:rPr lang="zh-CN" altLang="en-US" sz="2400" u="sng" dirty="0">
                <a:solidFill>
                  <a:srgbClr val="FF0000"/>
                </a:solidFill>
                <a:effectLst/>
                <a:latin typeface="黑体" pitchFamily="2" charset="-122"/>
                <a:ea typeface="黑体" pitchFamily="2" charset="-122"/>
                <a:cs typeface="+mj-cs"/>
              </a:rPr>
              <a:t>号）</a:t>
            </a:r>
            <a:r>
              <a:rPr lang="en-US" altLang="zh-CN" sz="2400" dirty="0">
                <a:solidFill>
                  <a:srgbClr val="1CCA1C"/>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从</a:t>
            </a:r>
            <a:r>
              <a:rPr lang="en-US" altLang="zh-CN" sz="2400" dirty="0">
                <a:solidFill>
                  <a:srgbClr val="FF0000"/>
                </a:solidFill>
                <a:effectLst/>
                <a:latin typeface="黑体" pitchFamily="2" charset="-122"/>
                <a:ea typeface="黑体" pitchFamily="2" charset="-122"/>
                <a:cs typeface="+mj-cs"/>
              </a:rPr>
              <a:t>2010</a:t>
            </a:r>
            <a:r>
              <a:rPr lang="zh-CN" altLang="en-US" sz="2400" dirty="0">
                <a:solidFill>
                  <a:srgbClr val="FF0000"/>
                </a:solidFill>
                <a:effectLst/>
                <a:latin typeface="黑体" pitchFamily="2" charset="-122"/>
                <a:ea typeface="黑体" pitchFamily="2" charset="-122"/>
                <a:cs typeface="+mj-cs"/>
              </a:rPr>
              <a:t>年</a:t>
            </a:r>
            <a:r>
              <a:rPr lang="en-US" altLang="zh-CN"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月</a:t>
            </a:r>
            <a:r>
              <a:rPr lang="en-US" altLang="zh-CN"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日起，</a:t>
            </a:r>
            <a:r>
              <a:rPr lang="zh-CN" altLang="en-US" sz="2400" dirty="0">
                <a:solidFill>
                  <a:srgbClr val="1CCA1C"/>
                </a:solidFill>
                <a:effectLst/>
                <a:latin typeface="黑体" pitchFamily="2" charset="-122"/>
                <a:ea typeface="黑体" pitchFamily="2" charset="-122"/>
                <a:cs typeface="+mj-cs"/>
              </a:rPr>
              <a:t>我省凡申报评聘</a:t>
            </a:r>
            <a:r>
              <a:rPr lang="zh-CN" altLang="en-US" sz="2400" dirty="0">
                <a:solidFill>
                  <a:srgbClr val="FF0000"/>
                </a:solidFill>
                <a:effectLst/>
                <a:latin typeface="黑体" pitchFamily="2" charset="-122"/>
                <a:ea typeface="黑体" pitchFamily="2" charset="-122"/>
                <a:cs typeface="+mj-cs"/>
              </a:rPr>
              <a:t>初级、中级</a:t>
            </a:r>
            <a:r>
              <a:rPr lang="zh-CN" altLang="en-US" sz="2400" dirty="0">
                <a:solidFill>
                  <a:srgbClr val="1CCA1C"/>
                </a:solidFill>
                <a:effectLst/>
                <a:latin typeface="黑体" pitchFamily="2" charset="-122"/>
                <a:ea typeface="黑体" pitchFamily="2" charset="-122"/>
                <a:cs typeface="+mj-cs"/>
              </a:rPr>
              <a:t>专业技术职务的人员须获得</a:t>
            </a:r>
            <a:r>
              <a:rPr lang="en-US" altLang="zh-CN"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个科目（模块）</a:t>
            </a:r>
            <a:r>
              <a:rPr lang="zh-CN" altLang="en-US" sz="2400" dirty="0">
                <a:solidFill>
                  <a:srgbClr val="1CCA1C"/>
                </a:solidFill>
                <a:effectLst/>
                <a:latin typeface="黑体" pitchFamily="2" charset="-122"/>
                <a:ea typeface="黑体" pitchFamily="2" charset="-122"/>
                <a:cs typeface="+mj-cs"/>
              </a:rPr>
              <a:t>的全国专业技术人员计算机应用能力考试成绩合格证书；申报评聘</a:t>
            </a:r>
            <a:r>
              <a:rPr lang="zh-CN" altLang="en-US" sz="2400" dirty="0">
                <a:solidFill>
                  <a:srgbClr val="FF0000"/>
                </a:solidFill>
                <a:effectLst/>
                <a:latin typeface="黑体" pitchFamily="2" charset="-122"/>
                <a:ea typeface="黑体" pitchFamily="2" charset="-122"/>
                <a:cs typeface="+mj-cs"/>
              </a:rPr>
              <a:t>高级（含正高、副高）</a:t>
            </a:r>
            <a:r>
              <a:rPr lang="zh-CN" altLang="en-US" sz="2400" dirty="0">
                <a:solidFill>
                  <a:srgbClr val="1CCA1C"/>
                </a:solidFill>
                <a:effectLst/>
                <a:latin typeface="黑体" pitchFamily="2" charset="-122"/>
                <a:ea typeface="黑体" pitchFamily="2" charset="-122"/>
                <a:cs typeface="+mj-cs"/>
              </a:rPr>
              <a:t>专业技术职务的人员须获得</a:t>
            </a:r>
            <a:r>
              <a:rPr lang="en-US" altLang="zh-CN" sz="2400" dirty="0">
                <a:solidFill>
                  <a:srgbClr val="FF0000"/>
                </a:solidFill>
                <a:effectLst/>
                <a:latin typeface="黑体" pitchFamily="2" charset="-122"/>
                <a:ea typeface="黑体" pitchFamily="2" charset="-122"/>
                <a:cs typeface="+mj-cs"/>
              </a:rPr>
              <a:t>3</a:t>
            </a:r>
            <a:r>
              <a:rPr lang="zh-CN" altLang="en-US" sz="2400" dirty="0">
                <a:solidFill>
                  <a:srgbClr val="FF0000"/>
                </a:solidFill>
                <a:effectLst/>
                <a:latin typeface="黑体" pitchFamily="2" charset="-122"/>
                <a:ea typeface="黑体" pitchFamily="2" charset="-122"/>
                <a:cs typeface="+mj-cs"/>
              </a:rPr>
              <a:t>个科目（模块）</a:t>
            </a:r>
            <a:r>
              <a:rPr lang="zh-CN" altLang="en-US" sz="2400" dirty="0">
                <a:solidFill>
                  <a:srgbClr val="1CCA1C"/>
                </a:solidFill>
                <a:effectLst/>
                <a:latin typeface="黑体" pitchFamily="2" charset="-122"/>
                <a:ea typeface="黑体" pitchFamily="2" charset="-122"/>
                <a:cs typeface="+mj-cs"/>
              </a:rPr>
              <a:t>的全国专业技术人员计算机应用能力考试成绩合格证书。</a:t>
            </a:r>
          </a:p>
        </p:txBody>
      </p:sp>
      <p:sp>
        <p:nvSpPr>
          <p:cNvPr id="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8"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1"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9" name="矩形 8"/>
          <p:cNvSpPr/>
          <p:nvPr/>
        </p:nvSpPr>
        <p:spPr>
          <a:xfrm>
            <a:off x="304800" y="4648200"/>
            <a:ext cx="8305800" cy="830263"/>
          </a:xfrm>
          <a:prstGeom prst="rect">
            <a:avLst/>
          </a:prstGeom>
        </p:spPr>
        <p:txBody>
          <a:bodyPr>
            <a:spAutoFit/>
          </a:bodyPr>
          <a:lstStyle/>
          <a:p>
            <a:pPr indent="457200">
              <a:defRPr/>
            </a:pPr>
            <a:r>
              <a:rPr lang="zh-CN" altLang="en-US" sz="2400" dirty="0">
                <a:solidFill>
                  <a:srgbClr val="1CCA1C"/>
                </a:solidFill>
                <a:effectLst/>
                <a:latin typeface="黑体" pitchFamily="2" charset="-122"/>
                <a:ea typeface="黑体" pitchFamily="2" charset="-122"/>
                <a:cs typeface="+mj-cs"/>
              </a:rPr>
              <a:t>原取得的由省人事厅颁发的计算机应用能力考核中级合格证可顶替</a:t>
            </a:r>
            <a:r>
              <a:rPr lang="en-US" altLang="en-US"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个科目（模块），须提供对应复印件。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0593"/>
                                        </p:tgtEl>
                                        <p:attrNameLst>
                                          <p:attrName>style.visibility</p:attrName>
                                        </p:attrNameLst>
                                      </p:cBhvr>
                                      <p:to>
                                        <p:strVal val="visible"/>
                                      </p:to>
                                    </p:set>
                                    <p:animEffect transition="in" filter="checkerboard(across)">
                                      <p:cBhvr>
                                        <p:cTn id="7" dur="500"/>
                                        <p:tgtEl>
                                          <p:spTgt spid="11059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3"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304800" y="1143000"/>
            <a:ext cx="4494213" cy="461963"/>
          </a:xfrm>
          <a:prstGeom prst="rect">
            <a:avLst/>
          </a:prstGeom>
          <a:noFill/>
          <a:ln w="9525">
            <a:noFill/>
            <a:miter lim="800000"/>
            <a:headEnd/>
            <a:tailEnd/>
          </a:ln>
          <a:effectLst/>
        </p:spPr>
        <p:txBody>
          <a:bodyPr wrap="none" anchor="ctr">
            <a:spAutoFit/>
          </a:bodyPr>
          <a:lstStyle/>
          <a:p>
            <a:pPr indent="304800" eaLnBrk="0" hangingPunct="0">
              <a:defRPr/>
            </a:pPr>
            <a:r>
              <a:rPr lang="en-US" altLang="en-US" sz="2400" dirty="0">
                <a:solidFill>
                  <a:srgbClr val="0000CC"/>
                </a:solidFill>
                <a:effectLst/>
                <a:latin typeface="黑体" pitchFamily="2" charset="-122"/>
                <a:ea typeface="黑体" pitchFamily="2" charset="-122"/>
                <a:cs typeface="+mj-cs"/>
              </a:rPr>
              <a:t>c.</a:t>
            </a:r>
            <a:r>
              <a:rPr lang="zh-CN" altLang="en-US" sz="2400" dirty="0">
                <a:solidFill>
                  <a:srgbClr val="0000CC"/>
                </a:solidFill>
                <a:effectLst/>
                <a:latin typeface="黑体" pitchFamily="2" charset="-122"/>
                <a:ea typeface="黑体" pitchFamily="2" charset="-122"/>
                <a:cs typeface="+mj-cs"/>
              </a:rPr>
              <a:t>计算机证书复印件或免试表</a:t>
            </a:r>
          </a:p>
        </p:txBody>
      </p:sp>
      <p:pic>
        <p:nvPicPr>
          <p:cNvPr id="36869" name="Picture 2" descr="Snap9"/>
          <p:cNvPicPr>
            <a:picLocks noChangeAspect="1" noChangeArrowheads="1"/>
          </p:cNvPicPr>
          <p:nvPr/>
        </p:nvPicPr>
        <p:blipFill>
          <a:blip r:embed="rId3" cstate="print"/>
          <a:srcRect/>
          <a:stretch>
            <a:fillRect/>
          </a:stretch>
        </p:blipFill>
        <p:spPr bwMode="auto">
          <a:xfrm>
            <a:off x="1295400" y="1828800"/>
            <a:ext cx="6858000" cy="4308475"/>
          </a:xfrm>
          <a:prstGeom prst="rect">
            <a:avLst/>
          </a:prstGeom>
          <a:noFill/>
          <a:ln w="9525">
            <a:noFill/>
            <a:miter lim="800000"/>
            <a:headEnd/>
            <a:tailEnd/>
          </a:ln>
        </p:spPr>
      </p:pic>
      <p:sp>
        <p:nvSpPr>
          <p:cNvPr id="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8"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1"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checkerboard(across)">
                                      <p:cBhvr>
                                        <p:cTn id="7"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304800" y="1143000"/>
            <a:ext cx="7262813" cy="461963"/>
          </a:xfrm>
          <a:prstGeom prst="rect">
            <a:avLst/>
          </a:prstGeom>
          <a:noFill/>
          <a:ln w="9525">
            <a:noFill/>
            <a:miter lim="800000"/>
            <a:headEnd/>
            <a:tailEnd/>
          </a:ln>
          <a:effectLst/>
        </p:spPr>
        <p:txBody>
          <a:bodyPr wrap="none" anchor="ctr">
            <a:spAutoFit/>
          </a:bodyPr>
          <a:lstStyle/>
          <a:p>
            <a:pPr indent="304800" eaLnBrk="0" hangingPunct="0">
              <a:defRPr/>
            </a:pPr>
            <a:r>
              <a:rPr lang="en-US" altLang="en-US" sz="2400" dirty="0">
                <a:solidFill>
                  <a:srgbClr val="0000CC"/>
                </a:solidFill>
                <a:effectLst/>
                <a:latin typeface="黑体" pitchFamily="2" charset="-122"/>
                <a:ea typeface="黑体" pitchFamily="2" charset="-122"/>
                <a:cs typeface="+mj-cs"/>
              </a:rPr>
              <a:t>d.</a:t>
            </a:r>
            <a:r>
              <a:rPr lang="zh-CN" altLang="en-US" sz="2400" dirty="0">
                <a:solidFill>
                  <a:srgbClr val="0000CC"/>
                </a:solidFill>
                <a:effectLst/>
                <a:latin typeface="黑体" pitchFamily="2" charset="-122"/>
                <a:ea typeface="黑体" pitchFamily="2" charset="-122"/>
                <a:cs typeface="+mj-cs"/>
              </a:rPr>
              <a:t>继续教育合格证原件或继续教育登记证书复印件</a:t>
            </a:r>
          </a:p>
        </p:txBody>
      </p:sp>
      <p:sp>
        <p:nvSpPr>
          <p:cNvPr id="96257" name="Rectangle 1"/>
          <p:cNvSpPr>
            <a:spLocks noChangeArrowheads="1"/>
          </p:cNvSpPr>
          <p:nvPr/>
        </p:nvSpPr>
        <p:spPr bwMode="auto">
          <a:xfrm>
            <a:off x="0" y="1828800"/>
            <a:ext cx="9144000" cy="1200150"/>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根据湘人发</a:t>
            </a:r>
            <a:r>
              <a:rPr lang="en-US" altLang="zh-CN" sz="2400" dirty="0">
                <a:solidFill>
                  <a:srgbClr val="FF0000"/>
                </a:solidFill>
                <a:effectLst/>
                <a:latin typeface="黑体" pitchFamily="2" charset="-122"/>
                <a:ea typeface="黑体" pitchFamily="2" charset="-122"/>
                <a:cs typeface="+mj-cs"/>
              </a:rPr>
              <a:t>[2000]143</a:t>
            </a:r>
            <a:r>
              <a:rPr lang="zh-CN" altLang="en-US" sz="2400" dirty="0">
                <a:solidFill>
                  <a:srgbClr val="FF0000"/>
                </a:solidFill>
                <a:effectLst/>
                <a:latin typeface="黑体" pitchFamily="2" charset="-122"/>
                <a:ea typeface="黑体" pitchFamily="2" charset="-122"/>
                <a:cs typeface="+mj-cs"/>
              </a:rPr>
              <a:t>号文件关精神，专业技术人员在任现职期间进行继续教育的情况要作为申报晋升专业技术职务任职资格与聘任专业技术职务的必备条件之一。</a:t>
            </a:r>
          </a:p>
        </p:txBody>
      </p:sp>
      <p:sp>
        <p:nvSpPr>
          <p:cNvPr id="96258" name="Rectangle 2"/>
          <p:cNvSpPr>
            <a:spLocks noChangeArrowheads="1"/>
          </p:cNvSpPr>
          <p:nvPr/>
        </p:nvSpPr>
        <p:spPr bwMode="auto">
          <a:xfrm>
            <a:off x="0" y="3276600"/>
            <a:ext cx="8186738" cy="461963"/>
          </a:xfrm>
          <a:prstGeom prst="rect">
            <a:avLst/>
          </a:prstGeom>
          <a:noFill/>
          <a:ln w="9525">
            <a:noFill/>
            <a:miter lim="800000"/>
            <a:headEnd/>
            <a:tailEnd/>
          </a:ln>
          <a:effectLst/>
        </p:spPr>
        <p:txBody>
          <a:bodyPr wrap="none"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一般要求：任现职期间内，每人每年必须脱产进修</a:t>
            </a:r>
            <a:r>
              <a:rPr lang="en-US" altLang="zh-CN" sz="2400" dirty="0">
                <a:solidFill>
                  <a:srgbClr val="FF0000"/>
                </a:solidFill>
                <a:effectLst/>
                <a:latin typeface="黑体" pitchFamily="2" charset="-122"/>
                <a:ea typeface="黑体" pitchFamily="2" charset="-122"/>
                <a:cs typeface="+mj-cs"/>
              </a:rPr>
              <a:t>12</a:t>
            </a:r>
            <a:r>
              <a:rPr lang="zh-CN" altLang="en-US" sz="2400" dirty="0">
                <a:solidFill>
                  <a:srgbClr val="FF0000"/>
                </a:solidFill>
                <a:effectLst/>
                <a:latin typeface="黑体" pitchFamily="2" charset="-122"/>
                <a:ea typeface="黑体" pitchFamily="2" charset="-122"/>
                <a:cs typeface="+mj-cs"/>
              </a:rPr>
              <a:t>天。</a:t>
            </a:r>
          </a:p>
        </p:txBody>
      </p:sp>
      <p:sp>
        <p:nvSpPr>
          <p:cNvPr id="96259" name="Rectangle 3"/>
          <p:cNvSpPr>
            <a:spLocks noChangeArrowheads="1"/>
          </p:cNvSpPr>
          <p:nvPr/>
        </p:nvSpPr>
        <p:spPr bwMode="auto">
          <a:xfrm>
            <a:off x="0" y="3965575"/>
            <a:ext cx="9144000" cy="1570038"/>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1CCA1C"/>
                </a:solidFill>
                <a:effectLst/>
                <a:latin typeface="黑体" pitchFamily="2" charset="-122"/>
                <a:ea typeface="黑体" pitchFamily="2" charset="-122"/>
                <a:cs typeface="+mj-cs"/>
              </a:rPr>
              <a:t>参加任何一种形式的继续教育，须先通过单位到政府人事部门登记备案。</a:t>
            </a:r>
            <a:r>
              <a:rPr lang="zh-CN" altLang="en-US" sz="2400" dirty="0">
                <a:solidFill>
                  <a:srgbClr val="FF0000"/>
                </a:solidFill>
                <a:effectLst/>
                <a:latin typeface="黑体" pitchFamily="2" charset="-122"/>
                <a:ea typeface="黑体" pitchFamily="2" charset="-122"/>
                <a:cs typeface="+mj-cs"/>
              </a:rPr>
              <a:t>省直及中央在湘单位人事部门</a:t>
            </a:r>
            <a:r>
              <a:rPr lang="zh-CN" altLang="en-US" sz="2400" dirty="0">
                <a:solidFill>
                  <a:srgbClr val="1CCA1C"/>
                </a:solidFill>
                <a:effectLst/>
                <a:latin typeface="黑体" pitchFamily="2" charset="-122"/>
                <a:ea typeface="黑体" pitchFamily="2" charset="-122"/>
                <a:cs typeface="+mj-cs"/>
              </a:rPr>
              <a:t>负责本部门</a:t>
            </a:r>
            <a:r>
              <a:rPr lang="zh-CN" altLang="en-US" sz="2400" dirty="0">
                <a:solidFill>
                  <a:srgbClr val="FF0000"/>
                </a:solidFill>
                <a:effectLst/>
                <a:latin typeface="黑体" pitchFamily="2" charset="-122"/>
                <a:ea typeface="黑体" pitchFamily="2" charset="-122"/>
                <a:cs typeface="+mj-cs"/>
              </a:rPr>
              <a:t>中级及以下</a:t>
            </a:r>
            <a:r>
              <a:rPr lang="zh-CN" altLang="en-US" sz="2400" dirty="0">
                <a:solidFill>
                  <a:srgbClr val="1CCA1C"/>
                </a:solidFill>
                <a:effectLst/>
                <a:latin typeface="黑体" pitchFamily="2" charset="-122"/>
                <a:ea typeface="黑体" pitchFamily="2" charset="-122"/>
                <a:cs typeface="+mj-cs"/>
              </a:rPr>
              <a:t>专业技术人员继续教育登记证书验印；</a:t>
            </a:r>
            <a:r>
              <a:rPr lang="zh-CN" altLang="en-US" sz="2400" dirty="0">
                <a:solidFill>
                  <a:srgbClr val="FF0000"/>
                </a:solidFill>
                <a:effectLst/>
                <a:latin typeface="黑体" pitchFamily="2" charset="-122"/>
                <a:ea typeface="黑体" pitchFamily="2" charset="-122"/>
                <a:cs typeface="+mj-cs"/>
              </a:rPr>
              <a:t>省人事厅</a:t>
            </a:r>
            <a:r>
              <a:rPr lang="zh-CN" altLang="en-US" sz="2400" dirty="0">
                <a:solidFill>
                  <a:srgbClr val="1CCA1C"/>
                </a:solidFill>
                <a:effectLst/>
                <a:latin typeface="黑体" pitchFamily="2" charset="-122"/>
                <a:ea typeface="黑体" pitchFamily="2" charset="-122"/>
                <a:cs typeface="+mj-cs"/>
              </a:rPr>
              <a:t>负责全省</a:t>
            </a:r>
            <a:r>
              <a:rPr lang="zh-CN" altLang="en-US" sz="2400" dirty="0">
                <a:solidFill>
                  <a:srgbClr val="FF0000"/>
                </a:solidFill>
                <a:effectLst/>
                <a:latin typeface="黑体" pitchFamily="2" charset="-122"/>
                <a:ea typeface="黑体" pitchFamily="2" charset="-122"/>
                <a:cs typeface="+mj-cs"/>
              </a:rPr>
              <a:t>副高以上</a:t>
            </a:r>
            <a:r>
              <a:rPr lang="zh-CN" altLang="en-US" sz="2400" dirty="0">
                <a:solidFill>
                  <a:srgbClr val="1CCA1C"/>
                </a:solidFill>
                <a:effectLst/>
                <a:latin typeface="黑体" pitchFamily="2" charset="-122"/>
                <a:ea typeface="黑体" pitchFamily="2" charset="-122"/>
                <a:cs typeface="+mj-cs"/>
              </a:rPr>
              <a:t>专业技术人员继续教育登记证书验印。</a:t>
            </a:r>
          </a:p>
        </p:txBody>
      </p:sp>
      <p:sp>
        <p:nvSpPr>
          <p:cNvPr id="9" name="矩形 8"/>
          <p:cNvSpPr/>
          <p:nvPr/>
        </p:nvSpPr>
        <p:spPr>
          <a:xfrm>
            <a:off x="0" y="5638800"/>
            <a:ext cx="9144000" cy="830263"/>
          </a:xfrm>
          <a:prstGeom prst="rect">
            <a:avLst/>
          </a:prstGeom>
        </p:spPr>
        <p:txBody>
          <a:bodyPr>
            <a:spAutoFit/>
          </a:bodyPr>
          <a:lstStyle/>
          <a:p>
            <a:pPr>
              <a:defRPr/>
            </a:pPr>
            <a:r>
              <a:rPr lang="zh-CN" altLang="en-US" sz="2400" dirty="0">
                <a:solidFill>
                  <a:srgbClr val="FF0000"/>
                </a:solidFill>
                <a:effectLst/>
                <a:latin typeface="黑体" pitchFamily="2" charset="-122"/>
                <a:ea typeface="黑体" pitchFamily="2" charset="-122"/>
                <a:cs typeface="+mj-cs"/>
              </a:rPr>
              <a:t>  申报高级者提供继续教育合格证原件，申报中级者提供</a:t>
            </a:r>
            <a:r>
              <a:rPr lang="en-US" altLang="zh-CN" sz="2400" dirty="0">
                <a:solidFill>
                  <a:srgbClr val="FF0000"/>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继续教育登记证书</a:t>
            </a:r>
            <a:r>
              <a:rPr lang="en-US" altLang="zh-CN" sz="2400" dirty="0">
                <a:solidFill>
                  <a:srgbClr val="FF0000"/>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复印件</a:t>
            </a: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4"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6257"/>
                                        </p:tgtEl>
                                        <p:attrNameLst>
                                          <p:attrName>style.visibility</p:attrName>
                                        </p:attrNameLst>
                                      </p:cBhvr>
                                      <p:to>
                                        <p:strVal val="visible"/>
                                      </p:to>
                                    </p:set>
                                    <p:animEffect transition="in" filter="checkerboard(across)">
                                      <p:cBhvr>
                                        <p:cTn id="7" dur="500"/>
                                        <p:tgtEl>
                                          <p:spTgt spid="962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6258"/>
                                        </p:tgtEl>
                                        <p:attrNameLst>
                                          <p:attrName>style.visibility</p:attrName>
                                        </p:attrNameLst>
                                      </p:cBhvr>
                                      <p:to>
                                        <p:strVal val="visible"/>
                                      </p:to>
                                    </p:set>
                                    <p:animEffect transition="in" filter="checkerboard(across)">
                                      <p:cBhvr>
                                        <p:cTn id="12" dur="500"/>
                                        <p:tgtEl>
                                          <p:spTgt spid="9625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6259"/>
                                        </p:tgtEl>
                                        <p:attrNameLst>
                                          <p:attrName>style.visibility</p:attrName>
                                        </p:attrNameLst>
                                      </p:cBhvr>
                                      <p:to>
                                        <p:strVal val="visible"/>
                                      </p:to>
                                    </p:set>
                                    <p:animEffect transition="in" filter="blinds(horizontal)">
                                      <p:cBhvr>
                                        <p:cTn id="17" dur="500"/>
                                        <p:tgtEl>
                                          <p:spTgt spid="9625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7" grpId="0"/>
      <p:bldP spid="96258" grpId="0"/>
      <p:bldP spid="96259"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304800" y="1143000"/>
            <a:ext cx="7262813" cy="461963"/>
          </a:xfrm>
          <a:prstGeom prst="rect">
            <a:avLst/>
          </a:prstGeom>
          <a:noFill/>
          <a:ln w="9525">
            <a:noFill/>
            <a:miter lim="800000"/>
            <a:headEnd/>
            <a:tailEnd/>
          </a:ln>
        </p:spPr>
        <p:txBody>
          <a:bodyPr wrap="none" anchor="ctr">
            <a:spAutoFit/>
          </a:bodyPr>
          <a:lstStyle/>
          <a:p>
            <a:pPr indent="304800" eaLnBrk="0" hangingPunct="0"/>
            <a:r>
              <a:rPr lang="en-US" altLang="en-US" sz="2400">
                <a:solidFill>
                  <a:srgbClr val="0000CC"/>
                </a:solidFill>
                <a:effectLst/>
                <a:latin typeface="黑体" pitchFamily="2" charset="-122"/>
                <a:ea typeface="黑体" pitchFamily="2" charset="-122"/>
              </a:rPr>
              <a:t>d.</a:t>
            </a:r>
            <a:r>
              <a:rPr lang="zh-CN" altLang="en-US" sz="2400">
                <a:solidFill>
                  <a:srgbClr val="0000CC"/>
                </a:solidFill>
                <a:effectLst/>
                <a:latin typeface="黑体" pitchFamily="2" charset="-122"/>
                <a:ea typeface="黑体" pitchFamily="2" charset="-122"/>
              </a:rPr>
              <a:t>继续教育合格证原件或继续教育登记证书复印件</a:t>
            </a:r>
          </a:p>
        </p:txBody>
      </p:sp>
      <p:grpSp>
        <p:nvGrpSpPr>
          <p:cNvPr id="2" name="组合 7"/>
          <p:cNvGrpSpPr>
            <a:grpSpLocks/>
          </p:cNvGrpSpPr>
          <p:nvPr/>
        </p:nvGrpSpPr>
        <p:grpSpPr bwMode="auto">
          <a:xfrm>
            <a:off x="914400" y="1828800"/>
            <a:ext cx="6781800" cy="4614863"/>
            <a:chOff x="1219200" y="1828800"/>
            <a:chExt cx="6781800" cy="4614863"/>
          </a:xfrm>
        </p:grpSpPr>
        <p:pic>
          <p:nvPicPr>
            <p:cNvPr id="22537" name="Picture 2" descr="image009 拷贝"/>
            <p:cNvPicPr>
              <a:picLocks noChangeAspect="1" noChangeArrowheads="1"/>
            </p:cNvPicPr>
            <p:nvPr/>
          </p:nvPicPr>
          <p:blipFill>
            <a:blip r:embed="rId3" cstate="print"/>
            <a:srcRect/>
            <a:stretch>
              <a:fillRect/>
            </a:stretch>
          </p:blipFill>
          <p:spPr bwMode="auto">
            <a:xfrm>
              <a:off x="1219200" y="1828800"/>
              <a:ext cx="6781800" cy="4614863"/>
            </a:xfrm>
            <a:prstGeom prst="rect">
              <a:avLst/>
            </a:prstGeom>
            <a:noFill/>
            <a:ln w="9525">
              <a:noFill/>
              <a:miter lim="800000"/>
              <a:headEnd/>
              <a:tailEnd/>
            </a:ln>
          </p:spPr>
        </p:pic>
        <p:sp>
          <p:nvSpPr>
            <p:cNvPr id="10" name="下箭头 9"/>
            <p:cNvSpPr>
              <a:spLocks noChangeArrowheads="1"/>
            </p:cNvSpPr>
            <p:nvPr/>
          </p:nvSpPr>
          <p:spPr bwMode="auto">
            <a:xfrm rot="16200000">
              <a:off x="3657600" y="3581400"/>
              <a:ext cx="685800" cy="381000"/>
            </a:xfrm>
            <a:prstGeom prst="downArrow">
              <a:avLst>
                <a:gd name="adj1" fmla="val 50000"/>
                <a:gd name="adj2" fmla="val 50000"/>
              </a:avLst>
            </a:prstGeom>
            <a:solidFill>
              <a:schemeClr val="accent1"/>
            </a:solidFill>
            <a:ln w="9525" algn="ctr">
              <a:noFill/>
              <a:round/>
              <a:headEnd/>
              <a:tailEnd/>
            </a:ln>
          </p:spPr>
          <p:txBody>
            <a:bodyPr/>
            <a:lstStyle/>
            <a:p>
              <a:pPr>
                <a:defRPr/>
              </a:pPr>
              <a:endParaRPr lang="zh-CN" altLang="en-US">
                <a:effectLst>
                  <a:outerShdw blurRad="38100" dist="38100" dir="2700000" algn="tl">
                    <a:srgbClr val="000000"/>
                  </a:outerShdw>
                </a:effectLst>
                <a:ea typeface="宋体" charset="-122"/>
              </a:endParaRPr>
            </a:p>
          </p:txBody>
        </p:sp>
      </p:grpSp>
      <p:pic>
        <p:nvPicPr>
          <p:cNvPr id="9" name="图片 8" descr="S73R3540.jpg"/>
          <p:cNvPicPr>
            <a:picLocks noChangeAspect="1"/>
          </p:cNvPicPr>
          <p:nvPr/>
        </p:nvPicPr>
        <p:blipFill>
          <a:blip r:embed="rId4" cstate="print"/>
          <a:srcRect/>
          <a:stretch>
            <a:fillRect/>
          </a:stretch>
        </p:blipFill>
        <p:spPr bwMode="auto">
          <a:xfrm>
            <a:off x="1066800" y="1752600"/>
            <a:ext cx="6553200" cy="4597400"/>
          </a:xfrm>
          <a:prstGeom prst="rect">
            <a:avLst/>
          </a:prstGeom>
          <a:noFill/>
          <a:ln w="9525">
            <a:noFill/>
            <a:miter lim="800000"/>
            <a:headEnd/>
            <a:tailEnd/>
          </a:ln>
        </p:spPr>
      </p:pic>
      <p:pic>
        <p:nvPicPr>
          <p:cNvPr id="13" name="Picture 2" descr="image12"/>
          <p:cNvPicPr>
            <a:picLocks noChangeAspect="1" noChangeArrowheads="1"/>
          </p:cNvPicPr>
          <p:nvPr/>
        </p:nvPicPr>
        <p:blipFill>
          <a:blip r:embed="rId5" cstate="print"/>
          <a:srcRect/>
          <a:stretch>
            <a:fillRect/>
          </a:stretch>
        </p:blipFill>
        <p:spPr bwMode="auto">
          <a:xfrm>
            <a:off x="1371600" y="1676400"/>
            <a:ext cx="6248400" cy="4735513"/>
          </a:xfrm>
          <a:prstGeom prst="rect">
            <a:avLst/>
          </a:prstGeom>
          <a:noFill/>
          <a:ln w="9525">
            <a:noFill/>
            <a:miter lim="800000"/>
            <a:headEnd/>
            <a:tailEnd/>
          </a:ln>
        </p:spPr>
      </p:pic>
      <p:sp>
        <p:nvSpPr>
          <p:cNvPr id="11"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4"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6"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1"/>
          <p:cNvSpPr>
            <a:spLocks noChangeArrowheads="1"/>
          </p:cNvSpPr>
          <p:nvPr/>
        </p:nvSpPr>
        <p:spPr bwMode="auto">
          <a:xfrm>
            <a:off x="304800" y="3429000"/>
            <a:ext cx="1724025"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f.</a:t>
            </a:r>
            <a:r>
              <a:rPr lang="zh-CN" altLang="en-US" sz="2400" dirty="0">
                <a:solidFill>
                  <a:srgbClr val="0000CC"/>
                </a:solidFill>
                <a:effectLst/>
                <a:latin typeface="黑体" pitchFamily="2" charset="-122"/>
                <a:ea typeface="黑体" pitchFamily="2" charset="-122"/>
                <a:cs typeface="+mj-cs"/>
              </a:rPr>
              <a:t>责任卡</a:t>
            </a:r>
          </a:p>
        </p:txBody>
      </p:sp>
      <p:sp>
        <p:nvSpPr>
          <p:cNvPr id="101378" name="Rectangle 2"/>
          <p:cNvSpPr>
            <a:spLocks noChangeArrowheads="1"/>
          </p:cNvSpPr>
          <p:nvPr/>
        </p:nvSpPr>
        <p:spPr bwMode="auto">
          <a:xfrm>
            <a:off x="457200" y="4191000"/>
            <a:ext cx="6032500"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FF0000"/>
                </a:solidFill>
                <a:effectLst/>
                <a:latin typeface="黑体" pitchFamily="2" charset="-122"/>
                <a:ea typeface="黑体" pitchFamily="2" charset="-122"/>
                <a:cs typeface="+mj-cs"/>
              </a:rPr>
              <a:t>①</a:t>
            </a:r>
            <a:r>
              <a:rPr lang="zh-CN" altLang="en-US" sz="2400" dirty="0">
                <a:solidFill>
                  <a:srgbClr val="FF0000"/>
                </a:solidFill>
                <a:effectLst/>
                <a:latin typeface="黑体" pitchFamily="2" charset="-122"/>
                <a:ea typeface="黑体" pitchFamily="2" charset="-122"/>
                <a:cs typeface="+mj-cs"/>
              </a:rPr>
              <a:t>教案材料只限申报高教系列职称人员；</a:t>
            </a:r>
          </a:p>
        </p:txBody>
      </p:sp>
      <p:sp>
        <p:nvSpPr>
          <p:cNvPr id="101379" name="Rectangle 3"/>
          <p:cNvSpPr>
            <a:spLocks noChangeArrowheads="1"/>
          </p:cNvSpPr>
          <p:nvPr/>
        </p:nvSpPr>
        <p:spPr bwMode="auto">
          <a:xfrm>
            <a:off x="457200" y="4800600"/>
            <a:ext cx="6032500"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FF0000"/>
                </a:solidFill>
                <a:effectLst/>
                <a:latin typeface="黑体" pitchFamily="2" charset="-122"/>
                <a:ea typeface="黑体" pitchFamily="2" charset="-122"/>
                <a:cs typeface="+mj-cs"/>
              </a:rPr>
              <a:t>②</a:t>
            </a:r>
            <a:r>
              <a:rPr lang="zh-CN" altLang="en-US" sz="2400" dirty="0">
                <a:solidFill>
                  <a:srgbClr val="FF0000"/>
                </a:solidFill>
                <a:effectLst/>
                <a:latin typeface="黑体" pitchFamily="2" charset="-122"/>
                <a:ea typeface="黑体" pitchFamily="2" charset="-122"/>
                <a:cs typeface="+mj-cs"/>
              </a:rPr>
              <a:t>病历材料只限申报卫生系列职称人员。</a:t>
            </a:r>
          </a:p>
        </p:txBody>
      </p:sp>
      <p:sp>
        <p:nvSpPr>
          <p:cNvPr id="101380" name="Rectangle 4"/>
          <p:cNvSpPr>
            <a:spLocks noChangeArrowheads="1"/>
          </p:cNvSpPr>
          <p:nvPr/>
        </p:nvSpPr>
        <p:spPr bwMode="auto">
          <a:xfrm>
            <a:off x="228600" y="1295400"/>
            <a:ext cx="4954588"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e.</a:t>
            </a:r>
            <a:r>
              <a:rPr lang="zh-CN" altLang="en-US" sz="2400" dirty="0">
                <a:solidFill>
                  <a:srgbClr val="0000CC"/>
                </a:solidFill>
                <a:effectLst/>
                <a:latin typeface="黑体" pitchFamily="2" charset="-122"/>
                <a:ea typeface="黑体" pitchFamily="2" charset="-122"/>
                <a:cs typeface="+mj-cs"/>
              </a:rPr>
              <a:t>专业技术人员年度考核登记表</a:t>
            </a:r>
          </a:p>
        </p:txBody>
      </p:sp>
      <p:sp>
        <p:nvSpPr>
          <p:cNvPr id="101381" name="Rectangle 5"/>
          <p:cNvSpPr>
            <a:spLocks noChangeArrowheads="1"/>
          </p:cNvSpPr>
          <p:nvPr/>
        </p:nvSpPr>
        <p:spPr bwMode="auto">
          <a:xfrm>
            <a:off x="228600" y="2057400"/>
            <a:ext cx="8915400" cy="1200150"/>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申报高级者须提供近</a:t>
            </a:r>
            <a:r>
              <a:rPr lang="en-US" altLang="zh-CN" sz="2400" dirty="0">
                <a:solidFill>
                  <a:srgbClr val="FF0000"/>
                </a:solidFill>
                <a:effectLst/>
                <a:latin typeface="黑体" pitchFamily="2" charset="-122"/>
                <a:ea typeface="黑体" pitchFamily="2" charset="-122"/>
                <a:cs typeface="+mj-cs"/>
              </a:rPr>
              <a:t>5</a:t>
            </a:r>
            <a:r>
              <a:rPr lang="zh-CN" altLang="en-US" sz="2400" dirty="0">
                <a:solidFill>
                  <a:srgbClr val="FF0000"/>
                </a:solidFill>
                <a:effectLst/>
                <a:latin typeface="黑体" pitchFamily="2" charset="-122"/>
                <a:ea typeface="黑体" pitchFamily="2" charset="-122"/>
                <a:cs typeface="+mj-cs"/>
              </a:rPr>
              <a:t>年的年度考核表原件，每年</a:t>
            </a:r>
            <a:r>
              <a:rPr lang="en-US" altLang="zh-CN"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份（</a:t>
            </a:r>
            <a:r>
              <a:rPr lang="en-US" altLang="zh-CN" sz="2400" dirty="0" smtClean="0">
                <a:solidFill>
                  <a:srgbClr val="FF0000"/>
                </a:solidFill>
                <a:effectLst/>
                <a:latin typeface="黑体" pitchFamily="2" charset="-122"/>
                <a:ea typeface="黑体" pitchFamily="2" charset="-122"/>
                <a:cs typeface="+mj-cs"/>
              </a:rPr>
              <a:t>2007-2011</a:t>
            </a:r>
            <a:r>
              <a:rPr lang="zh-CN" altLang="en-US" sz="2400" dirty="0" smtClean="0">
                <a:solidFill>
                  <a:srgbClr val="FF0000"/>
                </a:solidFill>
                <a:effectLst/>
                <a:latin typeface="黑体" pitchFamily="2" charset="-122"/>
                <a:ea typeface="黑体" pitchFamily="2" charset="-122"/>
                <a:cs typeface="+mj-cs"/>
              </a:rPr>
              <a:t>年</a:t>
            </a:r>
            <a:r>
              <a:rPr lang="zh-CN" altLang="en-US" sz="2400" dirty="0">
                <a:solidFill>
                  <a:srgbClr val="FF0000"/>
                </a:solidFill>
                <a:effectLst/>
                <a:latin typeface="黑体" pitchFamily="2" charset="-122"/>
                <a:ea typeface="黑体" pitchFamily="2" charset="-122"/>
                <a:cs typeface="+mj-cs"/>
              </a:rPr>
              <a:t>），申报中级者须提供近</a:t>
            </a:r>
            <a:r>
              <a:rPr lang="en-US" altLang="zh-CN" sz="2400" dirty="0">
                <a:solidFill>
                  <a:srgbClr val="FF0000"/>
                </a:solidFill>
                <a:effectLst/>
                <a:latin typeface="黑体" pitchFamily="2" charset="-122"/>
                <a:ea typeface="黑体" pitchFamily="2" charset="-122"/>
                <a:cs typeface="+mj-cs"/>
              </a:rPr>
              <a:t>4</a:t>
            </a:r>
            <a:r>
              <a:rPr lang="zh-CN" altLang="en-US" sz="2400" dirty="0">
                <a:solidFill>
                  <a:srgbClr val="FF0000"/>
                </a:solidFill>
                <a:effectLst/>
                <a:latin typeface="黑体" pitchFamily="2" charset="-122"/>
                <a:ea typeface="黑体" pitchFamily="2" charset="-122"/>
                <a:cs typeface="+mj-cs"/>
              </a:rPr>
              <a:t>年的考核表原件，每年</a:t>
            </a:r>
            <a:r>
              <a:rPr lang="en-US" altLang="zh-CN"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份（</a:t>
            </a:r>
            <a:r>
              <a:rPr lang="en-US" altLang="zh-CN" sz="2400" dirty="0" smtClean="0">
                <a:solidFill>
                  <a:srgbClr val="FF0000"/>
                </a:solidFill>
                <a:effectLst/>
                <a:latin typeface="黑体" pitchFamily="2" charset="-122"/>
                <a:ea typeface="黑体" pitchFamily="2" charset="-122"/>
                <a:cs typeface="+mj-cs"/>
              </a:rPr>
              <a:t>2008-2011</a:t>
            </a:r>
            <a:r>
              <a:rPr lang="zh-CN" altLang="en-US" sz="2400" dirty="0" smtClean="0">
                <a:solidFill>
                  <a:srgbClr val="FF0000"/>
                </a:solidFill>
                <a:effectLst/>
                <a:latin typeface="黑体" pitchFamily="2" charset="-122"/>
                <a:ea typeface="黑体" pitchFamily="2" charset="-122"/>
                <a:cs typeface="+mj-cs"/>
              </a:rPr>
              <a:t>年</a:t>
            </a:r>
            <a:r>
              <a:rPr lang="zh-CN" altLang="en-US" sz="2400" dirty="0">
                <a:solidFill>
                  <a:srgbClr val="FF0000"/>
                </a:solidFill>
                <a:effectLst/>
                <a:latin typeface="黑体" pitchFamily="2" charset="-122"/>
                <a:ea typeface="黑体" pitchFamily="2" charset="-122"/>
                <a:cs typeface="+mj-cs"/>
              </a:rPr>
              <a:t>。</a:t>
            </a: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1"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3"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cs typeface="+mn-cs"/>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14" name="Rectangle 1"/>
          <p:cNvSpPr>
            <a:spLocks noChangeArrowheads="1"/>
          </p:cNvSpPr>
          <p:nvPr/>
        </p:nvSpPr>
        <p:spPr bwMode="auto">
          <a:xfrm>
            <a:off x="381000" y="5557837"/>
            <a:ext cx="7606570" cy="461665"/>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smtClean="0">
                <a:solidFill>
                  <a:srgbClr val="0000CC"/>
                </a:solidFill>
                <a:effectLst/>
                <a:latin typeface="黑体" pitchFamily="2" charset="-122"/>
                <a:ea typeface="黑体" pitchFamily="2" charset="-122"/>
                <a:cs typeface="+mj-cs"/>
              </a:rPr>
              <a:t>g.</a:t>
            </a:r>
            <a:r>
              <a:rPr lang="zh-CN" altLang="en-US" sz="2400" dirty="0">
                <a:solidFill>
                  <a:srgbClr val="0000FF"/>
                </a:solidFill>
                <a:effectLst/>
                <a:latin typeface="黑体" pitchFamily="2" charset="-122"/>
                <a:ea typeface="黑体" pitchFamily="2" charset="-122"/>
              </a:rPr>
              <a:t>湖南省教师系列高级职务评审申报人员诚信承诺书</a:t>
            </a:r>
            <a:endParaRPr lang="zh-CN" altLang="en-US" sz="2400" dirty="0">
              <a:solidFill>
                <a:srgbClr val="0000FF"/>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1381"/>
                                        </p:tgtEl>
                                        <p:attrNameLst>
                                          <p:attrName>style.visibility</p:attrName>
                                        </p:attrNameLst>
                                      </p:cBhvr>
                                      <p:to>
                                        <p:strVal val="visible"/>
                                      </p:to>
                                    </p:set>
                                    <p:animEffect transition="in" filter="diamond(in)">
                                      <p:cBhvr>
                                        <p:cTn id="7" dur="2000"/>
                                        <p:tgtEl>
                                          <p:spTgt spid="10138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377"/>
                                        </p:tgtEl>
                                        <p:attrNameLst>
                                          <p:attrName>style.visibility</p:attrName>
                                        </p:attrNameLst>
                                      </p:cBhvr>
                                      <p:to>
                                        <p:strVal val="visible"/>
                                      </p:to>
                                    </p:set>
                                    <p:animEffect transition="in" filter="blinds(horizontal)">
                                      <p:cBhvr>
                                        <p:cTn id="12" dur="500"/>
                                        <p:tgtEl>
                                          <p:spTgt spid="10137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1378"/>
                                        </p:tgtEl>
                                        <p:attrNameLst>
                                          <p:attrName>style.visibility</p:attrName>
                                        </p:attrNameLst>
                                      </p:cBhvr>
                                      <p:to>
                                        <p:strVal val="visible"/>
                                      </p:to>
                                    </p:set>
                                    <p:animEffect transition="in" filter="diamond(in)">
                                      <p:cBhvr>
                                        <p:cTn id="17" dur="2000"/>
                                        <p:tgtEl>
                                          <p:spTgt spid="10137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01379"/>
                                        </p:tgtEl>
                                        <p:attrNameLst>
                                          <p:attrName>style.visibility</p:attrName>
                                        </p:attrNameLst>
                                      </p:cBhvr>
                                      <p:to>
                                        <p:strVal val="visible"/>
                                      </p:to>
                                    </p:set>
                                    <p:anim calcmode="lin" valueType="num">
                                      <p:cBhvr additive="base">
                                        <p:cTn id="22" dur="500" fill="hold"/>
                                        <p:tgtEl>
                                          <p:spTgt spid="101379"/>
                                        </p:tgtEl>
                                        <p:attrNameLst>
                                          <p:attrName>ppt_x</p:attrName>
                                        </p:attrNameLst>
                                      </p:cBhvr>
                                      <p:tavLst>
                                        <p:tav tm="0">
                                          <p:val>
                                            <p:strVal val="#ppt_x"/>
                                          </p:val>
                                        </p:tav>
                                        <p:tav tm="100000">
                                          <p:val>
                                            <p:strVal val="#ppt_x"/>
                                          </p:val>
                                        </p:tav>
                                      </p:tavLst>
                                    </p:anim>
                                    <p:anim calcmode="lin" valueType="num">
                                      <p:cBhvr additive="base">
                                        <p:cTn id="23" dur="500" fill="hold"/>
                                        <p:tgtEl>
                                          <p:spTgt spid="10137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linds(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7" grpId="0"/>
      <p:bldP spid="101378" grpId="0"/>
      <p:bldP spid="101379" grpId="0"/>
      <p:bldP spid="101381"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9" name="矩形 8"/>
          <p:cNvSpPr/>
          <p:nvPr/>
        </p:nvSpPr>
        <p:spPr>
          <a:xfrm>
            <a:off x="762000" y="1143000"/>
            <a:ext cx="23383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4.</a:t>
            </a:r>
            <a:r>
              <a:rPr lang="zh-CN" altLang="en-US" sz="2400" dirty="0">
                <a:solidFill>
                  <a:srgbClr val="FF0000"/>
                </a:solidFill>
                <a:effectLst/>
                <a:latin typeface="黑体" pitchFamily="2" charset="-122"/>
                <a:ea typeface="黑体" pitchFamily="2" charset="-122"/>
                <a:cs typeface="+mj-cs"/>
              </a:rPr>
              <a:t>评审材料部分</a:t>
            </a:r>
          </a:p>
        </p:txBody>
      </p:sp>
      <p:sp>
        <p:nvSpPr>
          <p:cNvPr id="105473" name="Rectangle 1"/>
          <p:cNvSpPr>
            <a:spLocks noChangeArrowheads="1"/>
          </p:cNvSpPr>
          <p:nvPr/>
        </p:nvSpPr>
        <p:spPr bwMode="auto">
          <a:xfrm>
            <a:off x="457200" y="1676400"/>
            <a:ext cx="2032000" cy="461963"/>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smtClean="0">
                <a:solidFill>
                  <a:srgbClr val="0000CC"/>
                </a:solidFill>
                <a:effectLst/>
                <a:latin typeface="黑体" pitchFamily="2" charset="-122"/>
                <a:ea typeface="黑体" pitchFamily="2" charset="-122"/>
                <a:cs typeface="+mj-cs"/>
              </a:rPr>
              <a:t>a.</a:t>
            </a:r>
            <a:r>
              <a:rPr lang="zh-CN" altLang="en-US" sz="2400" dirty="0">
                <a:solidFill>
                  <a:srgbClr val="0000CC"/>
                </a:solidFill>
                <a:effectLst/>
                <a:latin typeface="黑体" pitchFamily="2" charset="-122"/>
                <a:ea typeface="黑体" pitchFamily="2" charset="-122"/>
                <a:cs typeface="+mj-cs"/>
              </a:rPr>
              <a:t>述职报告</a:t>
            </a:r>
          </a:p>
        </p:txBody>
      </p:sp>
      <p:pic>
        <p:nvPicPr>
          <p:cNvPr id="41990" name="Picture 2" descr="Snap10"/>
          <p:cNvPicPr>
            <a:picLocks noChangeAspect="1" noChangeArrowheads="1"/>
          </p:cNvPicPr>
          <p:nvPr/>
        </p:nvPicPr>
        <p:blipFill>
          <a:blip r:embed="rId3" cstate="print"/>
          <a:srcRect/>
          <a:stretch>
            <a:fillRect/>
          </a:stretch>
        </p:blipFill>
        <p:spPr bwMode="auto">
          <a:xfrm>
            <a:off x="1219200" y="2057400"/>
            <a:ext cx="5562600" cy="4465638"/>
          </a:xfrm>
          <a:prstGeom prst="rect">
            <a:avLst/>
          </a:prstGeom>
          <a:noFill/>
          <a:ln w="9525">
            <a:noFill/>
            <a:miter lim="800000"/>
            <a:headEnd/>
            <a:tailEnd/>
          </a:ln>
        </p:spPr>
      </p:pic>
      <p:sp>
        <p:nvSpPr>
          <p:cNvPr id="8" name="矩形 7"/>
          <p:cNvSpPr/>
          <p:nvPr/>
        </p:nvSpPr>
        <p:spPr>
          <a:xfrm>
            <a:off x="7010400" y="3048000"/>
            <a:ext cx="1447800" cy="101600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！无特定格式，自行撰写</a:t>
            </a:r>
          </a:p>
        </p:txBody>
      </p:sp>
      <p:sp>
        <p:nvSpPr>
          <p:cNvPr id="11"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990"/>
                                        </p:tgtEl>
                                        <p:attrNameLst>
                                          <p:attrName>style.visibility</p:attrName>
                                        </p:attrNameLst>
                                      </p:cBhvr>
                                      <p:to>
                                        <p:strVal val="visible"/>
                                      </p:to>
                                    </p:set>
                                    <p:anim calcmode="lin" valueType="num">
                                      <p:cBhvr additive="base">
                                        <p:cTn id="7" dur="500" fill="hold"/>
                                        <p:tgtEl>
                                          <p:spTgt spid="41990"/>
                                        </p:tgtEl>
                                        <p:attrNameLst>
                                          <p:attrName>ppt_x</p:attrName>
                                        </p:attrNameLst>
                                      </p:cBhvr>
                                      <p:tavLst>
                                        <p:tav tm="0">
                                          <p:val>
                                            <p:strVal val="#ppt_x"/>
                                          </p:val>
                                        </p:tav>
                                        <p:tav tm="100000">
                                          <p:val>
                                            <p:strVal val="#ppt_x"/>
                                          </p:val>
                                        </p:tav>
                                      </p:tavLst>
                                    </p:anim>
                                    <p:anim calcmode="lin" valueType="num">
                                      <p:cBhvr additive="base">
                                        <p:cTn id="8" dur="500" fill="hold"/>
                                        <p:tgtEl>
                                          <p:spTgt spid="419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9" name="矩形 8"/>
          <p:cNvSpPr/>
          <p:nvPr/>
        </p:nvSpPr>
        <p:spPr>
          <a:xfrm>
            <a:off x="762000" y="1143000"/>
            <a:ext cx="23383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4.</a:t>
            </a:r>
            <a:r>
              <a:rPr lang="zh-CN" altLang="en-US" sz="2400" dirty="0">
                <a:solidFill>
                  <a:srgbClr val="FF0000"/>
                </a:solidFill>
                <a:effectLst/>
                <a:latin typeface="黑体" pitchFamily="2" charset="-122"/>
                <a:ea typeface="黑体" pitchFamily="2" charset="-122"/>
                <a:cs typeface="+mj-cs"/>
              </a:rPr>
              <a:t>评审材料部分</a:t>
            </a:r>
          </a:p>
        </p:txBody>
      </p:sp>
      <p:sp>
        <p:nvSpPr>
          <p:cNvPr id="105473" name="Rectangle 1"/>
          <p:cNvSpPr>
            <a:spLocks noChangeArrowheads="1"/>
          </p:cNvSpPr>
          <p:nvPr/>
        </p:nvSpPr>
        <p:spPr bwMode="auto">
          <a:xfrm>
            <a:off x="457200" y="1676400"/>
            <a:ext cx="2031325" cy="461665"/>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a</a:t>
            </a:r>
            <a:r>
              <a:rPr lang="en-US" altLang="zh-CN" sz="2400" dirty="0" smtClean="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述职报告</a:t>
            </a:r>
          </a:p>
        </p:txBody>
      </p:sp>
      <p:pic>
        <p:nvPicPr>
          <p:cNvPr id="43014" name="Picture 2" descr="Snap11"/>
          <p:cNvPicPr>
            <a:picLocks noChangeAspect="1" noChangeArrowheads="1"/>
          </p:cNvPicPr>
          <p:nvPr/>
        </p:nvPicPr>
        <p:blipFill>
          <a:blip r:embed="rId3" cstate="print"/>
          <a:srcRect/>
          <a:stretch>
            <a:fillRect/>
          </a:stretch>
        </p:blipFill>
        <p:spPr bwMode="auto">
          <a:xfrm>
            <a:off x="914400" y="2133600"/>
            <a:ext cx="5267325" cy="4343400"/>
          </a:xfrm>
          <a:prstGeom prst="rect">
            <a:avLst/>
          </a:prstGeom>
          <a:noFill/>
          <a:ln w="9525">
            <a:noFill/>
            <a:miter lim="800000"/>
            <a:headEnd/>
            <a:tailEnd/>
          </a:ln>
        </p:spPr>
      </p:pic>
      <p:sp>
        <p:nvSpPr>
          <p:cNvPr id="10" name="Rectangle 1"/>
          <p:cNvSpPr>
            <a:spLocks noChangeArrowheads="1"/>
          </p:cNvSpPr>
          <p:nvPr/>
        </p:nvSpPr>
        <p:spPr bwMode="auto">
          <a:xfrm>
            <a:off x="6324600" y="3352800"/>
            <a:ext cx="1447800" cy="1570038"/>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！仅限自科系列职称申报人员</a:t>
            </a:r>
          </a:p>
        </p:txBody>
      </p:sp>
      <p:sp>
        <p:nvSpPr>
          <p:cNvPr id="11"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3"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box(in)">
                                      <p:cBhvr>
                                        <p:cTn id="7" dur="500"/>
                                        <p:tgtEl>
                                          <p:spTgt spid="4301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heckerboard(across)">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9" name="矩形 8"/>
          <p:cNvSpPr/>
          <p:nvPr/>
        </p:nvSpPr>
        <p:spPr>
          <a:xfrm>
            <a:off x="762000" y="1143000"/>
            <a:ext cx="23383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4.</a:t>
            </a:r>
            <a:r>
              <a:rPr lang="zh-CN" altLang="en-US" sz="2400" dirty="0">
                <a:solidFill>
                  <a:srgbClr val="FF0000"/>
                </a:solidFill>
                <a:effectLst/>
                <a:latin typeface="黑体" pitchFamily="2" charset="-122"/>
                <a:ea typeface="黑体" pitchFamily="2" charset="-122"/>
                <a:cs typeface="+mj-cs"/>
              </a:rPr>
              <a:t>评审材料部分</a:t>
            </a:r>
          </a:p>
        </p:txBody>
      </p:sp>
      <p:sp>
        <p:nvSpPr>
          <p:cNvPr id="105473" name="Rectangle 1"/>
          <p:cNvSpPr>
            <a:spLocks noChangeArrowheads="1"/>
          </p:cNvSpPr>
          <p:nvPr/>
        </p:nvSpPr>
        <p:spPr bwMode="auto">
          <a:xfrm>
            <a:off x="457200" y="1676400"/>
            <a:ext cx="3570208" cy="461665"/>
          </a:xfrm>
          <a:prstGeom prst="rect">
            <a:avLst/>
          </a:prstGeom>
          <a:noFill/>
          <a:ln w="9525">
            <a:noFill/>
            <a:miter lim="800000"/>
            <a:headEnd/>
            <a:tailEnd/>
          </a:ln>
          <a:effectLst/>
        </p:spPr>
        <p:txBody>
          <a:bodyPr wrap="none"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a</a:t>
            </a:r>
            <a:r>
              <a:rPr lang="en-US" altLang="zh-CN" sz="2400" dirty="0" smtClean="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述职报告</a:t>
            </a:r>
            <a:r>
              <a:rPr lang="en-US" altLang="zh-CN" sz="2400" dirty="0">
                <a:solidFill>
                  <a:srgbClr val="FF0000"/>
                </a:solidFill>
                <a:effectLst/>
                <a:latin typeface="黑体" pitchFamily="2" charset="-122"/>
                <a:ea typeface="黑体" pitchFamily="2" charset="-122"/>
                <a:cs typeface="+mj-cs"/>
              </a:rPr>
              <a:t>(</a:t>
            </a:r>
            <a:r>
              <a:rPr lang="zh-CN" altLang="en-US" sz="2400" dirty="0">
                <a:solidFill>
                  <a:srgbClr val="FF0000"/>
                </a:solidFill>
                <a:effectLst/>
                <a:latin typeface="黑体" pitchFamily="2" charset="-122"/>
                <a:ea typeface="黑体" pitchFamily="2" charset="-122"/>
                <a:cs typeface="+mj-cs"/>
              </a:rPr>
              <a:t>份数要求</a:t>
            </a:r>
            <a:r>
              <a:rPr lang="en-US" altLang="zh-CN" sz="2400" dirty="0">
                <a:solidFill>
                  <a:srgbClr val="FF0000"/>
                </a:solidFill>
                <a:effectLst/>
                <a:latin typeface="黑体" pitchFamily="2" charset="-122"/>
                <a:ea typeface="黑体" pitchFamily="2" charset="-122"/>
                <a:cs typeface="+mj-cs"/>
              </a:rPr>
              <a:t>)</a:t>
            </a:r>
            <a:endParaRPr lang="zh-CN" altLang="en-US" sz="2400" dirty="0">
              <a:solidFill>
                <a:srgbClr val="FF0000"/>
              </a:solidFill>
              <a:effectLst/>
              <a:latin typeface="黑体" pitchFamily="2" charset="-122"/>
              <a:ea typeface="黑体" pitchFamily="2" charset="-122"/>
              <a:cs typeface="+mj-cs"/>
            </a:endParaRPr>
          </a:p>
        </p:txBody>
      </p:sp>
      <p:graphicFrame>
        <p:nvGraphicFramePr>
          <p:cNvPr id="11" name="表格 10"/>
          <p:cNvGraphicFramePr>
            <a:graphicFrameLocks noGrp="1"/>
          </p:cNvGraphicFramePr>
          <p:nvPr/>
        </p:nvGraphicFramePr>
        <p:xfrm>
          <a:off x="1143000" y="2438400"/>
          <a:ext cx="7162802" cy="3657600"/>
        </p:xfrm>
        <a:graphic>
          <a:graphicData uri="http://schemas.openxmlformats.org/drawingml/2006/table">
            <a:tbl>
              <a:tblPr/>
              <a:tblGrid>
                <a:gridCol w="1328821"/>
                <a:gridCol w="963396"/>
                <a:gridCol w="963396"/>
                <a:gridCol w="642515"/>
                <a:gridCol w="1150640"/>
                <a:gridCol w="1057017"/>
                <a:gridCol w="1057017"/>
              </a:tblGrid>
              <a:tr h="439397">
                <a:tc rowSpan="2">
                  <a:txBody>
                    <a:bodyPr/>
                    <a:lstStyle/>
                    <a:p>
                      <a:pPr algn="ctr">
                        <a:spcAft>
                          <a:spcPts val="0"/>
                        </a:spcAft>
                      </a:pPr>
                      <a:r>
                        <a:rPr lang="zh-CN" sz="1600" kern="0" dirty="0">
                          <a:solidFill>
                            <a:srgbClr val="000000"/>
                          </a:solidFill>
                          <a:latin typeface="Calibri"/>
                          <a:ea typeface="仿宋_GB2312"/>
                          <a:cs typeface="宋体"/>
                        </a:rPr>
                        <a:t>系列</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zh-CN" sz="1600" kern="0" dirty="0">
                          <a:solidFill>
                            <a:srgbClr val="000000"/>
                          </a:solidFill>
                          <a:latin typeface="Calibri"/>
                          <a:ea typeface="仿宋_GB2312"/>
                          <a:cs typeface="宋体"/>
                        </a:rPr>
                        <a:t>述职报告</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rowSpan="2">
                  <a:txBody>
                    <a:bodyPr/>
                    <a:lstStyle/>
                    <a:p>
                      <a:pPr algn="ctr">
                        <a:spcAft>
                          <a:spcPts val="0"/>
                        </a:spcAft>
                      </a:pPr>
                      <a:r>
                        <a:rPr lang="zh-CN" sz="1600" kern="0">
                          <a:solidFill>
                            <a:srgbClr val="000000"/>
                          </a:solidFill>
                          <a:latin typeface="Calibri"/>
                          <a:ea typeface="仿宋_GB2312"/>
                          <a:cs typeface="宋体"/>
                        </a:rPr>
                        <a:t>系列</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zh-CN" sz="1600" kern="0">
                          <a:solidFill>
                            <a:srgbClr val="000000"/>
                          </a:solidFill>
                          <a:latin typeface="Calibri"/>
                          <a:ea typeface="仿宋_GB2312"/>
                          <a:cs typeface="宋体"/>
                        </a:rPr>
                        <a:t>述职报告</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439397">
                <a:tc vMerge="1">
                  <a:txBody>
                    <a:bodyPr/>
                    <a:lstStyle/>
                    <a:p>
                      <a:endParaRPr lang="zh-CN" altLang="en-US"/>
                    </a:p>
                  </a:txBody>
                  <a:tcPr/>
                </a:tc>
                <a:tc>
                  <a:txBody>
                    <a:bodyPr/>
                    <a:lstStyle/>
                    <a:p>
                      <a:pPr algn="ctr">
                        <a:spcAft>
                          <a:spcPts val="0"/>
                        </a:spcAft>
                      </a:pPr>
                      <a:r>
                        <a:rPr lang="zh-CN" sz="1600" kern="0" dirty="0">
                          <a:solidFill>
                            <a:srgbClr val="000000"/>
                          </a:solidFill>
                          <a:latin typeface="Calibri"/>
                          <a:ea typeface="仿宋_GB2312"/>
                          <a:cs typeface="宋体"/>
                        </a:rPr>
                        <a:t>高级</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dirty="0">
                          <a:solidFill>
                            <a:srgbClr val="000000"/>
                          </a:solidFill>
                          <a:latin typeface="Calibri"/>
                          <a:ea typeface="仿宋_GB2312"/>
                          <a:cs typeface="宋体"/>
                        </a:rPr>
                        <a:t>中级</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vMerge="1">
                  <a:txBody>
                    <a:bodyPr/>
                    <a:lstStyle/>
                    <a:p>
                      <a:endParaRPr lang="zh-CN" altLang="en-US"/>
                    </a:p>
                  </a:txBody>
                  <a:tcPr/>
                </a:tc>
                <a:tc>
                  <a:txBody>
                    <a:bodyPr/>
                    <a:lstStyle/>
                    <a:p>
                      <a:pPr algn="ctr">
                        <a:spcAft>
                          <a:spcPts val="0"/>
                        </a:spcAft>
                      </a:pPr>
                      <a:r>
                        <a:rPr lang="zh-CN" sz="1600" kern="0">
                          <a:solidFill>
                            <a:srgbClr val="000000"/>
                          </a:solidFill>
                          <a:latin typeface="Calibri"/>
                          <a:ea typeface="仿宋_GB2312"/>
                          <a:cs typeface="宋体"/>
                        </a:rPr>
                        <a:t>高级</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a:solidFill>
                            <a:srgbClr val="000000"/>
                          </a:solidFill>
                          <a:latin typeface="Calibri"/>
                          <a:ea typeface="仿宋_GB2312"/>
                          <a:cs typeface="宋体"/>
                        </a:rPr>
                        <a:t>中级</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397">
                <a:tc>
                  <a:txBody>
                    <a:bodyPr/>
                    <a:lstStyle/>
                    <a:p>
                      <a:pPr algn="ctr">
                        <a:spcAft>
                          <a:spcPts val="0"/>
                        </a:spcAft>
                      </a:pPr>
                      <a:r>
                        <a:rPr lang="zh-CN" sz="1600" kern="0">
                          <a:solidFill>
                            <a:srgbClr val="000000"/>
                          </a:solidFill>
                          <a:latin typeface="Calibri"/>
                          <a:ea typeface="仿宋_GB2312"/>
                          <a:cs typeface="宋体"/>
                        </a:rPr>
                        <a:t>高教、实验</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dirty="0">
                          <a:solidFill>
                            <a:srgbClr val="000000"/>
                          </a:solidFill>
                          <a:latin typeface="Calibri"/>
                          <a:ea typeface="宋体"/>
                          <a:cs typeface="宋体"/>
                        </a:rPr>
                        <a:t>　</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dirty="0">
                          <a:solidFill>
                            <a:srgbClr val="000000"/>
                          </a:solidFill>
                          <a:latin typeface="Calibri"/>
                          <a:ea typeface="仿宋_GB2312"/>
                          <a:cs typeface="宋体"/>
                        </a:rPr>
                        <a:t>出版</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397">
                <a:tc>
                  <a:txBody>
                    <a:bodyPr/>
                    <a:lstStyle/>
                    <a:p>
                      <a:pPr algn="ctr">
                        <a:spcAft>
                          <a:spcPts val="0"/>
                        </a:spcAft>
                      </a:pPr>
                      <a:r>
                        <a:rPr lang="zh-CN" sz="1600" kern="0">
                          <a:solidFill>
                            <a:srgbClr val="000000"/>
                          </a:solidFill>
                          <a:latin typeface="Calibri"/>
                          <a:ea typeface="仿宋_GB2312"/>
                          <a:cs typeface="宋体"/>
                        </a:rPr>
                        <a:t>自然科研</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30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20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dirty="0">
                          <a:solidFill>
                            <a:srgbClr val="000000"/>
                          </a:solidFill>
                          <a:latin typeface="Calibri"/>
                          <a:ea typeface="仿宋_GB2312"/>
                          <a:cs typeface="宋体"/>
                        </a:rPr>
                        <a:t>农业</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397">
                <a:tc>
                  <a:txBody>
                    <a:bodyPr/>
                    <a:lstStyle/>
                    <a:p>
                      <a:pPr algn="ctr">
                        <a:spcAft>
                          <a:spcPts val="0"/>
                        </a:spcAft>
                      </a:pPr>
                      <a:r>
                        <a:rPr lang="zh-CN" sz="1600" kern="0">
                          <a:solidFill>
                            <a:srgbClr val="000000"/>
                          </a:solidFill>
                          <a:latin typeface="Calibri"/>
                          <a:ea typeface="仿宋_GB2312"/>
                          <a:cs typeface="宋体"/>
                        </a:rPr>
                        <a:t>工程</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a:solidFill>
                            <a:srgbClr val="000000"/>
                          </a:solidFill>
                          <a:latin typeface="Calibri"/>
                          <a:ea typeface="仿宋_GB2312"/>
                          <a:cs typeface="宋体"/>
                        </a:rPr>
                        <a:t>会计</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25</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a:solidFill>
                            <a:srgbClr val="000000"/>
                          </a:solidFill>
                          <a:latin typeface="Calibri"/>
                          <a:ea typeface="仿宋_GB2312"/>
                          <a:cs typeface="宋体"/>
                        </a:rPr>
                        <a:t>以考代评</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397">
                <a:tc>
                  <a:txBody>
                    <a:bodyPr/>
                    <a:lstStyle/>
                    <a:p>
                      <a:pPr algn="ctr">
                        <a:spcAft>
                          <a:spcPts val="0"/>
                        </a:spcAft>
                      </a:pPr>
                      <a:r>
                        <a:rPr lang="zh-CN" sz="1600" kern="0">
                          <a:solidFill>
                            <a:srgbClr val="000000"/>
                          </a:solidFill>
                          <a:latin typeface="Calibri"/>
                          <a:ea typeface="仿宋_GB2312"/>
                          <a:cs typeface="宋体"/>
                        </a:rPr>
                        <a:t>社会科研</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30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30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a:solidFill>
                            <a:srgbClr val="000000"/>
                          </a:solidFill>
                          <a:latin typeface="Calibri"/>
                          <a:ea typeface="仿宋_GB2312"/>
                          <a:cs typeface="宋体"/>
                        </a:rPr>
                        <a:t>卫生</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10</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5</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397">
                <a:tc>
                  <a:txBody>
                    <a:bodyPr/>
                    <a:lstStyle/>
                    <a:p>
                      <a:pPr algn="ctr">
                        <a:spcAft>
                          <a:spcPts val="0"/>
                        </a:spcAft>
                      </a:pPr>
                      <a:r>
                        <a:rPr lang="zh-CN" sz="1600" kern="0">
                          <a:solidFill>
                            <a:srgbClr val="000000"/>
                          </a:solidFill>
                          <a:latin typeface="Calibri"/>
                          <a:ea typeface="仿宋_GB2312"/>
                          <a:cs typeface="宋体"/>
                        </a:rPr>
                        <a:t>土建</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25</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20</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a:solidFill>
                            <a:srgbClr val="000000"/>
                          </a:solidFill>
                          <a:latin typeface="Calibri"/>
                          <a:ea typeface="仿宋_GB2312"/>
                          <a:cs typeface="宋体"/>
                        </a:rPr>
                        <a:t>图书</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1</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1821">
                <a:tc>
                  <a:txBody>
                    <a:bodyPr/>
                    <a:lstStyle/>
                    <a:p>
                      <a:pPr algn="ctr">
                        <a:spcAft>
                          <a:spcPts val="0"/>
                        </a:spcAft>
                      </a:pPr>
                      <a:r>
                        <a:rPr lang="zh-CN" sz="1600" kern="0">
                          <a:solidFill>
                            <a:srgbClr val="000000"/>
                          </a:solidFill>
                          <a:latin typeface="Calibri"/>
                          <a:ea typeface="仿宋_GB2312"/>
                          <a:cs typeface="宋体"/>
                        </a:rPr>
                        <a:t>审计</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0" dirty="0">
                          <a:solidFill>
                            <a:srgbClr val="000000"/>
                          </a:solidFill>
                          <a:latin typeface="仿宋_GB2312"/>
                          <a:ea typeface="宋体"/>
                          <a:cs typeface="宋体"/>
                        </a:rPr>
                        <a:t>6</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a:solidFill>
                            <a:srgbClr val="000000"/>
                          </a:solidFill>
                          <a:latin typeface="Calibri"/>
                          <a:ea typeface="仿宋_GB2312"/>
                          <a:cs typeface="宋体"/>
                        </a:rPr>
                        <a:t>以考代评</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kern="0">
                          <a:solidFill>
                            <a:srgbClr val="000000"/>
                          </a:solidFill>
                          <a:latin typeface="Calibri"/>
                          <a:ea typeface="宋体"/>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zh-CN" sz="1600" kern="0">
                          <a:solidFill>
                            <a:srgbClr val="000000"/>
                          </a:solidFill>
                          <a:latin typeface="Calibri"/>
                          <a:ea typeface="仿宋_GB2312"/>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a:solidFill>
                            <a:srgbClr val="000000"/>
                          </a:solidFill>
                          <a:latin typeface="Calibri"/>
                          <a:ea typeface="仿宋_GB2312"/>
                          <a:cs typeface="宋体"/>
                        </a:rPr>
                        <a:t>　</a:t>
                      </a:r>
                      <a:endParaRPr lang="zh-CN" sz="1600"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600" kern="0" dirty="0">
                          <a:solidFill>
                            <a:srgbClr val="000000"/>
                          </a:solidFill>
                          <a:latin typeface="Calibri"/>
                          <a:ea typeface="仿宋_GB2312"/>
                          <a:cs typeface="宋体"/>
                        </a:rPr>
                        <a:t>　</a:t>
                      </a:r>
                      <a:endParaRPr lang="zh-CN" sz="1600" kern="100" dirty="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15" name="矩形 14"/>
          <p:cNvSpPr/>
          <p:nvPr/>
        </p:nvSpPr>
        <p:spPr>
          <a:xfrm>
            <a:off x="533400" y="1295400"/>
            <a:ext cx="6340197" cy="461665"/>
          </a:xfrm>
          <a:prstGeom prst="rect">
            <a:avLst/>
          </a:prstGeom>
        </p:spPr>
        <p:txBody>
          <a:bodyPr wrap="none">
            <a:spAutoFit/>
          </a:bodyPr>
          <a:lstStyle/>
          <a:p>
            <a:pPr>
              <a:defRPr/>
            </a:pPr>
            <a:r>
              <a:rPr lang="en-US" altLang="en-US" sz="2400" dirty="0">
                <a:solidFill>
                  <a:srgbClr val="0000CC"/>
                </a:solidFill>
                <a:effectLst/>
                <a:latin typeface="黑体" pitchFamily="2" charset="-122"/>
                <a:ea typeface="黑体" pitchFamily="2" charset="-122"/>
                <a:cs typeface="+mj-cs"/>
              </a:rPr>
              <a:t>b</a:t>
            </a:r>
            <a:r>
              <a:rPr lang="en-US" altLang="en-US" sz="2400" dirty="0" smtClean="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主要成果、课题、论文、教材、著作等目录</a:t>
            </a:r>
          </a:p>
        </p:txBody>
      </p:sp>
      <p:sp>
        <p:nvSpPr>
          <p:cNvPr id="112647" name="Rectangle 7"/>
          <p:cNvSpPr>
            <a:spLocks noChangeArrowheads="1"/>
          </p:cNvSpPr>
          <p:nvPr/>
        </p:nvSpPr>
        <p:spPr bwMode="auto">
          <a:xfrm>
            <a:off x="304800" y="1981200"/>
            <a:ext cx="8839200" cy="1570038"/>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FF0000"/>
                </a:solidFill>
                <a:effectLst/>
                <a:latin typeface="黑体" pitchFamily="2" charset="-122"/>
                <a:ea typeface="黑体" pitchFamily="2" charset="-122"/>
                <a:cs typeface="+mj-cs"/>
              </a:rPr>
              <a:t>成果、课题、论文、著作等材料均要求任现职以来的。要求按成果、课题、论文、著作等的顺序依次排列，且按排名的顺序依次排列。所列各项材料由单位统一核对原件、核对人签字，单位盖章（应与评审表及公示材料上填的一致）。</a:t>
            </a:r>
          </a:p>
        </p:txBody>
      </p:sp>
      <p:sp>
        <p:nvSpPr>
          <p:cNvPr id="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8"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2647"/>
                                        </p:tgtEl>
                                        <p:attrNameLst>
                                          <p:attrName>style.visibility</p:attrName>
                                        </p:attrNameLst>
                                      </p:cBhvr>
                                      <p:to>
                                        <p:strVal val="visible"/>
                                      </p:to>
                                    </p:set>
                                    <p:animEffect transition="in" filter="diamond(in)">
                                      <p:cBhvr>
                                        <p:cTn id="7" dur="2000"/>
                                        <p:tgtEl>
                                          <p:spTgt spid="1126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ChangeArrowheads="1"/>
          </p:cNvSpPr>
          <p:nvPr>
            <p:ph type="title"/>
          </p:nvPr>
        </p:nvSpPr>
        <p:spPr>
          <a:xfrm>
            <a:off x="381000" y="1066800"/>
            <a:ext cx="1066800" cy="4267200"/>
          </a:xfrm>
        </p:spPr>
        <p:txBody>
          <a:bodyPr vert="eaVert" anchor="b"/>
          <a:lstStyle/>
          <a:p>
            <a:pPr algn="l">
              <a:defRPr/>
            </a:pP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r>
              <a:rPr lang="en-US" altLang="zh-CN" sz="2400" kern="1200" dirty="0" smtClean="0">
                <a:solidFill>
                  <a:srgbClr val="FF0000"/>
                </a:solidFill>
                <a:latin typeface="黑体" pitchFamily="2" charset="-122"/>
                <a:ea typeface="黑体" pitchFamily="2" charset="-122"/>
              </a:rPr>
              <a:t/>
            </a:r>
            <a:br>
              <a:rPr lang="en-US" altLang="zh-CN" sz="2400" kern="1200" dirty="0" smtClean="0">
                <a:solidFill>
                  <a:srgbClr val="FF0000"/>
                </a:solidFill>
                <a:latin typeface="黑体" pitchFamily="2" charset="-122"/>
                <a:ea typeface="黑体" pitchFamily="2" charset="-122"/>
              </a:rPr>
            </a:br>
            <a:r>
              <a:rPr lang="zh-CN" altLang="en-US" dirty="0" smtClean="0">
                <a:solidFill>
                  <a:srgbClr val="0000CC"/>
                </a:solidFill>
                <a:ea typeface="宋体"/>
              </a:rPr>
              <a:t>二、个人申报材料要求</a:t>
            </a:r>
            <a:endParaRPr lang="zh-CN" altLang="en-US" kern="1200" dirty="0" smtClean="0">
              <a:solidFill>
                <a:srgbClr val="0000CC"/>
              </a:solidFill>
              <a:latin typeface="黑体" pitchFamily="2" charset="-122"/>
              <a:ea typeface="黑体" pitchFamily="2" charset="-122"/>
            </a:endParaRPr>
          </a:p>
        </p:txBody>
      </p:sp>
      <p:sp>
        <p:nvSpPr>
          <p:cNvPr id="15" name="矩形 14"/>
          <p:cNvSpPr/>
          <p:nvPr/>
        </p:nvSpPr>
        <p:spPr>
          <a:xfrm>
            <a:off x="2057997" y="1066800"/>
            <a:ext cx="923330" cy="5410200"/>
          </a:xfrm>
          <a:prstGeom prst="rect">
            <a:avLst/>
          </a:prstGeom>
        </p:spPr>
        <p:txBody>
          <a:bodyPr vert="eaVert">
            <a:spAutoFit/>
          </a:bodyPr>
          <a:lstStyle/>
          <a:p>
            <a:pPr>
              <a:defRPr/>
            </a:pPr>
            <a:r>
              <a:rPr lang="zh-CN" altLang="en-US" sz="2400" dirty="0">
                <a:solidFill>
                  <a:srgbClr val="0000CC"/>
                </a:solidFill>
                <a:effectLst/>
                <a:latin typeface="黑体" pitchFamily="2" charset="-122"/>
                <a:ea typeface="黑体" pitchFamily="2" charset="-122"/>
              </a:rPr>
              <a:t>等目录</a:t>
            </a:r>
            <a:endParaRPr lang="en-US" altLang="zh-CN" sz="2400" dirty="0">
              <a:solidFill>
                <a:srgbClr val="0000CC"/>
              </a:solidFill>
              <a:effectLst/>
              <a:latin typeface="黑体" pitchFamily="2" charset="-122"/>
              <a:ea typeface="黑体" pitchFamily="2" charset="-122"/>
            </a:endParaRPr>
          </a:p>
          <a:p>
            <a:pPr>
              <a:defRPr/>
            </a:pPr>
            <a:r>
              <a:rPr lang="en-US" altLang="en-US" sz="2400" dirty="0">
                <a:solidFill>
                  <a:srgbClr val="0000CC"/>
                </a:solidFill>
                <a:effectLst/>
                <a:latin typeface="黑体" pitchFamily="2" charset="-122"/>
                <a:ea typeface="黑体" pitchFamily="2" charset="-122"/>
                <a:cs typeface="+mj-cs"/>
              </a:rPr>
              <a:t>b</a:t>
            </a:r>
            <a:r>
              <a:rPr lang="en-US" altLang="en-US" sz="2400" dirty="0" smtClean="0">
                <a:solidFill>
                  <a:srgbClr val="0000CC"/>
                </a:solidFill>
                <a:effectLst/>
                <a:latin typeface="黑体" pitchFamily="2" charset="-122"/>
                <a:ea typeface="黑体" pitchFamily="2" charset="-122"/>
                <a:cs typeface="+mj-cs"/>
              </a:rPr>
              <a:t>.</a:t>
            </a:r>
            <a:r>
              <a:rPr lang="zh-CN" altLang="en-US" sz="2400" dirty="0">
                <a:solidFill>
                  <a:srgbClr val="0000CC"/>
                </a:solidFill>
                <a:effectLst/>
                <a:latin typeface="黑体" pitchFamily="2" charset="-122"/>
                <a:ea typeface="黑体" pitchFamily="2" charset="-122"/>
                <a:cs typeface="+mj-cs"/>
              </a:rPr>
              <a:t>主要成果、课题、论文、教材、著作</a:t>
            </a:r>
          </a:p>
        </p:txBody>
      </p:sp>
      <p:pic>
        <p:nvPicPr>
          <p:cNvPr id="29700" name="图片 7" descr="Snap5.jpg"/>
          <p:cNvPicPr>
            <a:picLocks noChangeAspect="1"/>
          </p:cNvPicPr>
          <p:nvPr/>
        </p:nvPicPr>
        <p:blipFill>
          <a:blip r:embed="rId3" cstate="print"/>
          <a:srcRect/>
          <a:stretch>
            <a:fillRect/>
          </a:stretch>
        </p:blipFill>
        <p:spPr bwMode="auto">
          <a:xfrm>
            <a:off x="3651250" y="0"/>
            <a:ext cx="5492750" cy="6858000"/>
          </a:xfrm>
          <a:prstGeom prst="rect">
            <a:avLst/>
          </a:prstGeom>
          <a:noFill/>
          <a:ln w="9525">
            <a:noFill/>
            <a:miter lim="800000"/>
            <a:headEnd/>
            <a:tailEnd/>
          </a:ln>
        </p:spPr>
      </p:pic>
      <p:sp>
        <p:nvSpPr>
          <p:cNvPr id="8"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9"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
        <p:nvSpPr>
          <p:cNvPr id="9" name="矩形 8"/>
          <p:cNvSpPr/>
          <p:nvPr/>
        </p:nvSpPr>
        <p:spPr>
          <a:xfrm>
            <a:off x="762000" y="1143000"/>
            <a:ext cx="295433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5.</a:t>
            </a:r>
            <a:r>
              <a:rPr lang="zh-CN" altLang="en-US" sz="2400" dirty="0">
                <a:solidFill>
                  <a:srgbClr val="FF0000"/>
                </a:solidFill>
                <a:effectLst/>
                <a:latin typeface="黑体" pitchFamily="2" charset="-122"/>
                <a:ea typeface="黑体" pitchFamily="2" charset="-122"/>
                <a:cs typeface="+mj-cs"/>
              </a:rPr>
              <a:t>送审论文原件部分</a:t>
            </a:r>
          </a:p>
        </p:txBody>
      </p:sp>
      <p:sp>
        <p:nvSpPr>
          <p:cNvPr id="116737" name="Rectangle 1"/>
          <p:cNvSpPr>
            <a:spLocks noChangeArrowheads="1"/>
          </p:cNvSpPr>
          <p:nvPr/>
        </p:nvSpPr>
        <p:spPr bwMode="auto">
          <a:xfrm>
            <a:off x="304800" y="1981200"/>
            <a:ext cx="8686800" cy="1938338"/>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0000CC"/>
                </a:solidFill>
                <a:effectLst/>
                <a:latin typeface="黑体" pitchFamily="2" charset="-122"/>
                <a:ea typeface="黑体" pitchFamily="2" charset="-122"/>
                <a:cs typeface="+mj-cs"/>
              </a:rPr>
              <a:t>任现职以来，公开发表的代表本人水平的专著、论文原件，送两篇以上者，须装订成册，并标明“</a:t>
            </a:r>
            <a:r>
              <a:rPr lang="zh-CN" altLang="en-US" sz="2400" u="sng" dirty="0">
                <a:solidFill>
                  <a:srgbClr val="0000CC"/>
                </a:solidFill>
                <a:effectLst/>
                <a:latin typeface="黑体" pitchFamily="2" charset="-122"/>
                <a:ea typeface="黑体" pitchFamily="2" charset="-122"/>
                <a:cs typeface="+mj-cs"/>
              </a:rPr>
              <a:t>   </a:t>
            </a:r>
            <a:r>
              <a:rPr lang="zh-CN" altLang="en-US" sz="2400" dirty="0">
                <a:solidFill>
                  <a:srgbClr val="0000CC"/>
                </a:solidFill>
                <a:effectLst/>
                <a:latin typeface="黑体" pitchFamily="2" charset="-122"/>
                <a:ea typeface="黑体" pitchFamily="2" charset="-122"/>
                <a:cs typeface="+mj-cs"/>
              </a:rPr>
              <a:t>申报</a:t>
            </a:r>
            <a:r>
              <a:rPr lang="zh-CN" altLang="en-US" sz="2400" u="sng" dirty="0">
                <a:solidFill>
                  <a:srgbClr val="0000CC"/>
                </a:solidFill>
                <a:effectLst/>
                <a:latin typeface="黑体" pitchFamily="2" charset="-122"/>
                <a:ea typeface="黑体" pitchFamily="2" charset="-122"/>
                <a:cs typeface="+mj-cs"/>
              </a:rPr>
              <a:t>   </a:t>
            </a:r>
            <a:r>
              <a:rPr lang="zh-CN" altLang="en-US" sz="2400" dirty="0">
                <a:solidFill>
                  <a:srgbClr val="0000CC"/>
                </a:solidFill>
                <a:effectLst/>
                <a:latin typeface="黑体" pitchFamily="2" charset="-122"/>
                <a:ea typeface="黑体" pitchFamily="2" charset="-122"/>
                <a:cs typeface="+mj-cs"/>
              </a:rPr>
              <a:t>职称送审论文”</a:t>
            </a:r>
            <a:r>
              <a:rPr lang="zh-CN" altLang="en-US" sz="2400" dirty="0">
                <a:solidFill>
                  <a:srgbClr val="FF0000"/>
                </a:solidFill>
                <a:effectLst/>
                <a:latin typeface="黑体" pitchFamily="2" charset="-122"/>
                <a:ea typeface="黑体" pitchFamily="2" charset="-122"/>
                <a:cs typeface="+mj-cs"/>
              </a:rPr>
              <a:t>（正高要求送审</a:t>
            </a:r>
            <a:r>
              <a:rPr lang="en-US" altLang="zh-CN" sz="2400" dirty="0">
                <a:solidFill>
                  <a:srgbClr val="FF0000"/>
                </a:solidFill>
                <a:effectLst/>
                <a:latin typeface="黑体" pitchFamily="2" charset="-122"/>
                <a:ea typeface="黑体" pitchFamily="2" charset="-122"/>
                <a:cs typeface="+mj-cs"/>
              </a:rPr>
              <a:t>3</a:t>
            </a:r>
            <a:r>
              <a:rPr lang="zh-CN" altLang="en-US" sz="2400" dirty="0">
                <a:solidFill>
                  <a:srgbClr val="FF0000"/>
                </a:solidFill>
                <a:effectLst/>
                <a:latin typeface="黑体" pitchFamily="2" charset="-122"/>
                <a:ea typeface="黑体" pitchFamily="2" charset="-122"/>
                <a:cs typeface="+mj-cs"/>
              </a:rPr>
              <a:t>篇论文、副高要求送审</a:t>
            </a:r>
            <a:r>
              <a:rPr lang="en-US" altLang="zh-CN" sz="2400" dirty="0">
                <a:solidFill>
                  <a:srgbClr val="FF0000"/>
                </a:solidFill>
                <a:effectLst/>
                <a:latin typeface="黑体" pitchFamily="2" charset="-122"/>
                <a:ea typeface="黑体" pitchFamily="2" charset="-122"/>
                <a:cs typeface="+mj-cs"/>
              </a:rPr>
              <a:t>2</a:t>
            </a:r>
            <a:r>
              <a:rPr lang="zh-CN" altLang="en-US" sz="2400" dirty="0">
                <a:solidFill>
                  <a:srgbClr val="FF0000"/>
                </a:solidFill>
                <a:effectLst/>
                <a:latin typeface="黑体" pitchFamily="2" charset="-122"/>
                <a:ea typeface="黑体" pitchFamily="2" charset="-122"/>
                <a:cs typeface="+mj-cs"/>
              </a:rPr>
              <a:t>篇论文、中级要求送审</a:t>
            </a:r>
            <a:r>
              <a:rPr lang="en-US" altLang="zh-CN" sz="2400" dirty="0">
                <a:solidFill>
                  <a:srgbClr val="FF0000"/>
                </a:solidFill>
                <a:effectLst/>
                <a:latin typeface="黑体" pitchFamily="2" charset="-122"/>
                <a:ea typeface="黑体" pitchFamily="2" charset="-122"/>
                <a:cs typeface="+mj-cs"/>
              </a:rPr>
              <a:t>1</a:t>
            </a:r>
            <a:r>
              <a:rPr lang="zh-CN" altLang="en-US" sz="2400" dirty="0">
                <a:solidFill>
                  <a:srgbClr val="FF0000"/>
                </a:solidFill>
                <a:effectLst/>
                <a:latin typeface="黑体" pitchFamily="2" charset="-122"/>
                <a:ea typeface="黑体" pitchFamily="2" charset="-122"/>
                <a:cs typeface="+mj-cs"/>
              </a:rPr>
              <a:t>篇论文）</a:t>
            </a:r>
            <a:r>
              <a:rPr lang="zh-CN" altLang="en-US" sz="2400" dirty="0">
                <a:solidFill>
                  <a:srgbClr val="0000CC"/>
                </a:solidFill>
                <a:effectLst/>
                <a:latin typeface="黑体" pitchFamily="2" charset="-122"/>
                <a:ea typeface="黑体" pitchFamily="2" charset="-122"/>
                <a:cs typeface="+mj-cs"/>
              </a:rPr>
              <a:t>。其他著作论文材料如较多，可另装订成附件。</a:t>
            </a:r>
          </a:p>
        </p:txBody>
      </p:sp>
      <p:sp>
        <p:nvSpPr>
          <p:cNvPr id="10"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2"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6737"/>
                                        </p:tgtEl>
                                        <p:attrNameLst>
                                          <p:attrName>style.visibility</p:attrName>
                                        </p:attrNameLst>
                                      </p:cBhvr>
                                      <p:to>
                                        <p:strVal val="visible"/>
                                      </p:to>
                                    </p:set>
                                    <p:animEffect transition="in" filter="blinds(horizontal)">
                                      <p:cBhvr>
                                        <p:cTn id="7" dur="500"/>
                                        <p:tgtEl>
                                          <p:spTgt spid="1167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85800" y="1219200"/>
            <a:ext cx="23383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6.</a:t>
            </a:r>
            <a:r>
              <a:rPr lang="zh-CN" altLang="en-US" sz="2400" dirty="0">
                <a:solidFill>
                  <a:srgbClr val="FF0000"/>
                </a:solidFill>
                <a:effectLst/>
                <a:latin typeface="黑体" pitchFamily="2" charset="-122"/>
                <a:ea typeface="黑体" pitchFamily="2" charset="-122"/>
                <a:cs typeface="+mj-cs"/>
              </a:rPr>
              <a:t>破格材料部分</a:t>
            </a:r>
          </a:p>
        </p:txBody>
      </p:sp>
      <p:sp>
        <p:nvSpPr>
          <p:cNvPr id="12" name="矩形 11"/>
          <p:cNvSpPr/>
          <p:nvPr/>
        </p:nvSpPr>
        <p:spPr>
          <a:xfrm>
            <a:off x="381000" y="1828800"/>
            <a:ext cx="8153400" cy="4154488"/>
          </a:xfrm>
          <a:prstGeom prst="rect">
            <a:avLst/>
          </a:prstGeom>
        </p:spPr>
        <p:txBody>
          <a:bodyPr>
            <a:spAutoFit/>
          </a:bodyPr>
          <a:lstStyle/>
          <a:p>
            <a:pPr>
              <a:defRPr/>
            </a:pPr>
            <a:r>
              <a:rPr lang="zh-CN" altLang="en-US" sz="2400" dirty="0">
                <a:solidFill>
                  <a:srgbClr val="0000CC"/>
                </a:solidFill>
                <a:effectLst/>
                <a:latin typeface="黑体" pitchFamily="2" charset="-122"/>
                <a:ea typeface="黑体" pitchFamily="2" charset="-122"/>
                <a:cs typeface="+mj-cs"/>
              </a:rPr>
              <a:t>  不具备规定学历、资历的技术人员，须提交符合破格条件的成果、课题、论文及有关材料，可作“破格材料”单独装订。</a:t>
            </a:r>
            <a:endParaRPr lang="en-US" altLang="zh-CN" sz="2400" dirty="0">
              <a:solidFill>
                <a:srgbClr val="0000CC"/>
              </a:solidFill>
              <a:effectLst/>
              <a:latin typeface="黑体" pitchFamily="2" charset="-122"/>
              <a:ea typeface="黑体" pitchFamily="2" charset="-122"/>
              <a:cs typeface="+mj-cs"/>
            </a:endParaRPr>
          </a:p>
          <a:p>
            <a:pPr>
              <a:defRPr/>
            </a:pPr>
            <a:r>
              <a:rPr lang="zh-CN" altLang="en-US" sz="2400" dirty="0">
                <a:solidFill>
                  <a:srgbClr val="0000CC"/>
                </a:solidFill>
                <a:effectLst/>
                <a:latin typeface="黑体" pitchFamily="2" charset="-122"/>
                <a:ea typeface="黑体" pitchFamily="2" charset="-122"/>
                <a:cs typeface="+mj-cs"/>
              </a:rPr>
              <a:t>  目录格式按照“评审材料”中“主要成果、课题、论文、教材、著作等目录”格式，须标注各项材料所在的页码。要求按成果、课题、论文、著作等的顺序依次排列，且按排名的顺序依次排列。</a:t>
            </a:r>
            <a:r>
              <a:rPr lang="zh-CN" altLang="en-US" sz="2400" dirty="0">
                <a:solidFill>
                  <a:srgbClr val="FF0000"/>
                </a:solidFill>
                <a:effectLst/>
                <a:latin typeface="黑体" pitchFamily="2" charset="-122"/>
                <a:ea typeface="黑体" pitchFamily="2" charset="-122"/>
                <a:cs typeface="+mj-cs"/>
              </a:rPr>
              <a:t>破格材料目录还将出现在审查材料中。</a:t>
            </a:r>
            <a:endParaRPr lang="en-US" altLang="zh-CN" sz="2400" dirty="0">
              <a:solidFill>
                <a:srgbClr val="FF0000"/>
              </a:solidFill>
              <a:effectLst/>
              <a:latin typeface="黑体" pitchFamily="2" charset="-122"/>
              <a:ea typeface="黑体" pitchFamily="2" charset="-122"/>
              <a:cs typeface="+mj-cs"/>
            </a:endParaRPr>
          </a:p>
          <a:p>
            <a:pPr>
              <a:defRPr/>
            </a:pPr>
            <a:r>
              <a:rPr lang="en-US" altLang="zh-CN" sz="2400" dirty="0">
                <a:solidFill>
                  <a:srgbClr val="0000CC"/>
                </a:solidFill>
                <a:effectLst/>
                <a:latin typeface="黑体" pitchFamily="2" charset="-122"/>
                <a:ea typeface="黑体" pitchFamily="2" charset="-122"/>
                <a:cs typeface="+mj-cs"/>
              </a:rPr>
              <a:t>  </a:t>
            </a:r>
            <a:r>
              <a:rPr lang="zh-CN" altLang="en-US" sz="2400" dirty="0">
                <a:solidFill>
                  <a:srgbClr val="0000CC"/>
                </a:solidFill>
                <a:effectLst/>
                <a:latin typeface="黑体" pitchFamily="2" charset="-122"/>
                <a:ea typeface="黑体" pitchFamily="2" charset="-122"/>
                <a:cs typeface="+mj-cs"/>
              </a:rPr>
              <a:t>课题复印件包括项目书、立项下文、经费本等证明材料；论文复印件包括论文封面、目录、文章、封底。</a:t>
            </a:r>
            <a:r>
              <a:rPr lang="zh-CN" altLang="en-US" sz="2400" dirty="0">
                <a:solidFill>
                  <a:srgbClr val="FF0000"/>
                </a:solidFill>
                <a:effectLst/>
                <a:latin typeface="黑体" pitchFamily="2" charset="-122"/>
                <a:ea typeface="黑体" pitchFamily="2" charset="-122"/>
                <a:cs typeface="+mj-cs"/>
              </a:rPr>
              <a:t>所列各项材料均要求由单位统一核对原件、审核人签字，单位盖章。成果、课题、论文、著作等材料均要求任现职以来的。</a:t>
            </a:r>
          </a:p>
        </p:txBody>
      </p:sp>
      <p:sp>
        <p:nvSpPr>
          <p:cNvPr id="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8"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3"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457200" y="1905000"/>
            <a:ext cx="8153400" cy="830263"/>
          </a:xfrm>
          <a:prstGeom prst="rect">
            <a:avLst/>
          </a:prstGeom>
        </p:spPr>
        <p:txBody>
          <a:bodyPr>
            <a:spAutoFit/>
          </a:bodyPr>
          <a:lstStyle/>
          <a:p>
            <a:pPr>
              <a:defRPr/>
            </a:pPr>
            <a:r>
              <a:rPr lang="zh-CN" altLang="en-US" sz="2400" dirty="0">
                <a:solidFill>
                  <a:srgbClr val="0000CC"/>
                </a:solidFill>
                <a:effectLst/>
                <a:latin typeface="黑体" pitchFamily="2" charset="-122"/>
                <a:ea typeface="黑体" pitchFamily="2" charset="-122"/>
                <a:cs typeface="+mj-cs"/>
              </a:rPr>
              <a:t>任现职以来一个学年为本（专）科生讲授一门课程的完整原始教案。</a:t>
            </a:r>
          </a:p>
        </p:txBody>
      </p:sp>
      <p:sp>
        <p:nvSpPr>
          <p:cNvPr id="7" name="矩形 6"/>
          <p:cNvSpPr/>
          <p:nvPr/>
        </p:nvSpPr>
        <p:spPr>
          <a:xfrm>
            <a:off x="762000" y="1295400"/>
            <a:ext cx="3570288"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7.</a:t>
            </a:r>
            <a:r>
              <a:rPr lang="zh-CN" altLang="en-US" sz="2400" dirty="0">
                <a:solidFill>
                  <a:srgbClr val="FF0000"/>
                </a:solidFill>
                <a:effectLst/>
                <a:latin typeface="黑体" pitchFamily="2" charset="-122"/>
                <a:ea typeface="黑体" pitchFamily="2" charset="-122"/>
                <a:cs typeface="+mj-cs"/>
              </a:rPr>
              <a:t>所任教课程的原始教案</a:t>
            </a:r>
          </a:p>
        </p:txBody>
      </p:sp>
      <p:sp>
        <p:nvSpPr>
          <p:cNvPr id="8"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0"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4"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85800" y="1295400"/>
            <a:ext cx="1724025"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8.</a:t>
            </a:r>
            <a:r>
              <a:rPr lang="zh-CN" altLang="en-US" sz="2400" dirty="0">
                <a:solidFill>
                  <a:srgbClr val="FF0000"/>
                </a:solidFill>
                <a:effectLst/>
                <a:latin typeface="黑体" pitchFamily="2" charset="-122"/>
                <a:ea typeface="黑体" pitchFamily="2" charset="-122"/>
                <a:cs typeface="+mj-cs"/>
              </a:rPr>
              <a:t>附件材料</a:t>
            </a:r>
          </a:p>
        </p:txBody>
      </p:sp>
      <p:sp>
        <p:nvSpPr>
          <p:cNvPr id="121857" name="Rectangle 1"/>
          <p:cNvSpPr>
            <a:spLocks noChangeArrowheads="1"/>
          </p:cNvSpPr>
          <p:nvPr/>
        </p:nvSpPr>
        <p:spPr bwMode="auto">
          <a:xfrm>
            <a:off x="381000" y="1828800"/>
            <a:ext cx="8763000" cy="3046413"/>
          </a:xfrm>
          <a:prstGeom prst="rect">
            <a:avLst/>
          </a:prstGeom>
          <a:noFill/>
          <a:ln w="9525">
            <a:noFill/>
            <a:miter lim="800000"/>
            <a:headEnd/>
            <a:tailEnd/>
          </a:ln>
          <a:effectLst/>
        </p:spPr>
        <p:txBody>
          <a:bodyPr anchor="ctr">
            <a:spAutoFit/>
          </a:bodyPr>
          <a:lstStyle/>
          <a:p>
            <a:pPr indent="304800" eaLnBrk="0" hangingPunct="0">
              <a:defRPr/>
            </a:pPr>
            <a:r>
              <a:rPr lang="zh-CN" altLang="en-US" sz="2400" dirty="0">
                <a:solidFill>
                  <a:srgbClr val="0000CC"/>
                </a:solidFill>
                <a:effectLst/>
                <a:latin typeface="黑体" pitchFamily="2" charset="-122"/>
                <a:ea typeface="黑体" pitchFamily="2" charset="-122"/>
                <a:cs typeface="+mj-cs"/>
              </a:rPr>
              <a:t>主件材料、破格材料要求以外的材料都可以放到附件材料中</a:t>
            </a:r>
            <a:r>
              <a:rPr lang="zh-CN" altLang="en-US" sz="2400" dirty="0">
                <a:solidFill>
                  <a:srgbClr val="0000CC"/>
                </a:solidFill>
                <a:effectLst/>
                <a:latin typeface="黑体" pitchFamily="2" charset="-122"/>
                <a:ea typeface="黑体" pitchFamily="2" charset="-122"/>
              </a:rPr>
              <a:t>。</a:t>
            </a:r>
            <a:endParaRPr lang="en-US" altLang="zh-CN" sz="2400" dirty="0">
              <a:solidFill>
                <a:srgbClr val="0000CC"/>
              </a:solidFill>
              <a:effectLst/>
              <a:latin typeface="黑体" pitchFamily="2" charset="-122"/>
              <a:ea typeface="黑体" pitchFamily="2" charset="-122"/>
            </a:endParaRPr>
          </a:p>
          <a:p>
            <a:pPr indent="304800" eaLnBrk="0" hangingPunct="0">
              <a:defRPr/>
            </a:pPr>
            <a:r>
              <a:rPr lang="zh-CN" altLang="en-US" sz="2400" dirty="0">
                <a:solidFill>
                  <a:srgbClr val="0000CC"/>
                </a:solidFill>
                <a:effectLst/>
                <a:latin typeface="黑体" pitchFamily="2" charset="-122"/>
                <a:ea typeface="黑体" pitchFamily="2" charset="-122"/>
                <a:cs typeface="+mj-cs"/>
              </a:rPr>
              <a:t>目录格式按照“评审材料”中“主要成果、课题、论文、教材、著作等目录”格式，须标注各项材料所在的页码。要求按成果、课题、论文、著作等的顺序依次排列，且按排名的顺序依次排列。课题复印件包括项目书、立项下文、经费本等证明材料；论文复印件包括论文封面、目录、文章、封底。</a:t>
            </a:r>
            <a:r>
              <a:rPr lang="zh-CN" altLang="en-US" sz="2400" dirty="0">
                <a:solidFill>
                  <a:srgbClr val="FF0000"/>
                </a:solidFill>
                <a:effectLst/>
                <a:latin typeface="黑体" pitchFamily="2" charset="-122"/>
                <a:ea typeface="黑体" pitchFamily="2" charset="-122"/>
                <a:cs typeface="+mj-cs"/>
              </a:rPr>
              <a:t>所列各项材料均要求由单位统一核对原件、审核人签字，单位盖章。</a:t>
            </a:r>
            <a:endParaRPr lang="en-US" altLang="zh-CN" sz="2400" dirty="0">
              <a:solidFill>
                <a:srgbClr val="FF0000"/>
              </a:solidFill>
              <a:effectLst/>
              <a:latin typeface="黑体" pitchFamily="2" charset="-122"/>
              <a:ea typeface="黑体" pitchFamily="2" charset="-122"/>
              <a:cs typeface="+mj-cs"/>
            </a:endParaRPr>
          </a:p>
          <a:p>
            <a:pPr indent="304800" eaLnBrk="0" hangingPunct="0">
              <a:defRPr/>
            </a:pPr>
            <a:r>
              <a:rPr lang="zh-CN" altLang="en-US" sz="2400" dirty="0">
                <a:solidFill>
                  <a:srgbClr val="FF0000"/>
                </a:solidFill>
                <a:effectLst/>
                <a:latin typeface="黑体" pitchFamily="2" charset="-122"/>
                <a:ea typeface="黑体" pitchFamily="2" charset="-122"/>
                <a:cs typeface="+mj-cs"/>
              </a:rPr>
              <a:t>成果、课题、论文、著作等材料均要求任现职以来的。</a:t>
            </a:r>
          </a:p>
        </p:txBody>
      </p:sp>
      <p:sp>
        <p:nvSpPr>
          <p:cNvPr id="7"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9"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2"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（三） </a:t>
            </a:r>
            <a:r>
              <a:rPr lang="en-US" altLang="zh-CN" sz="2400" kern="1200" dirty="0" err="1" smtClean="0">
                <a:solidFill>
                  <a:srgbClr val="FF0000"/>
                </a:solidFill>
                <a:latin typeface="黑体" pitchFamily="2" charset="-122"/>
                <a:ea typeface="黑体" pitchFamily="2" charset="-122"/>
              </a:rPr>
              <a:t>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1857"/>
                                        </p:tgtEl>
                                        <p:attrNameLst>
                                          <p:attrName>style.visibility</p:attrName>
                                        </p:attrNameLst>
                                      </p:cBhvr>
                                      <p:to>
                                        <p:strVal val="visible"/>
                                      </p:to>
                                    </p:set>
                                    <p:animEffect transition="in" filter="checkerboard(across)">
                                      <p:cBhvr>
                                        <p:cTn id="7" dur="500"/>
                                        <p:tgtEl>
                                          <p:spTgt spid="1218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62000" y="1371600"/>
            <a:ext cx="3262313" cy="461963"/>
          </a:xfrm>
          <a:prstGeom prst="rect">
            <a:avLst/>
          </a:prstGeom>
        </p:spPr>
        <p:txBody>
          <a:bodyPr wrap="none">
            <a:spAutoFit/>
          </a:bodyPr>
          <a:lstStyle/>
          <a:p>
            <a:pPr>
              <a:defRPr/>
            </a:pPr>
            <a:r>
              <a:rPr lang="en-US" altLang="en-US" sz="2400" dirty="0">
                <a:solidFill>
                  <a:srgbClr val="FF0000"/>
                </a:solidFill>
                <a:effectLst/>
                <a:latin typeface="黑体" pitchFamily="2" charset="-122"/>
                <a:ea typeface="黑体" pitchFamily="2" charset="-122"/>
                <a:cs typeface="+mj-cs"/>
              </a:rPr>
              <a:t>9.</a:t>
            </a:r>
            <a:r>
              <a:rPr lang="zh-CN" altLang="en-US" sz="2400" dirty="0">
                <a:solidFill>
                  <a:srgbClr val="FF0000"/>
                </a:solidFill>
                <a:effectLst/>
                <a:latin typeface="黑体" pitchFamily="2" charset="-122"/>
                <a:ea typeface="黑体" pitchFamily="2" charset="-122"/>
                <a:cs typeface="+mj-cs"/>
              </a:rPr>
              <a:t>特殊要求提供的材料</a:t>
            </a:r>
          </a:p>
        </p:txBody>
      </p:sp>
      <p:sp>
        <p:nvSpPr>
          <p:cNvPr id="12" name="矩形 11"/>
          <p:cNvSpPr/>
          <p:nvPr/>
        </p:nvSpPr>
        <p:spPr>
          <a:xfrm>
            <a:off x="457200" y="1905000"/>
            <a:ext cx="8686800" cy="830263"/>
          </a:xfrm>
          <a:prstGeom prst="rect">
            <a:avLst/>
          </a:prstGeom>
        </p:spPr>
        <p:txBody>
          <a:bodyPr>
            <a:spAutoFit/>
          </a:bodyPr>
          <a:lstStyle/>
          <a:p>
            <a:pPr>
              <a:defRPr/>
            </a:pPr>
            <a:r>
              <a:rPr lang="en-US" altLang="en-US" sz="2400" dirty="0">
                <a:solidFill>
                  <a:srgbClr val="0000CC"/>
                </a:solidFill>
                <a:effectLst/>
                <a:latin typeface="黑体" pitchFamily="2" charset="-122"/>
                <a:ea typeface="黑体" pitchFamily="2" charset="-122"/>
                <a:cs typeface="+mj-cs"/>
              </a:rPr>
              <a:t>  a</a:t>
            </a:r>
            <a:r>
              <a:rPr lang="zh-CN" altLang="en-US" sz="2400" dirty="0">
                <a:solidFill>
                  <a:srgbClr val="0000CC"/>
                </a:solidFill>
                <a:effectLst/>
                <a:latin typeface="黑体" pitchFamily="2" charset="-122"/>
                <a:ea typeface="黑体" pitchFamily="2" charset="-122"/>
                <a:cs typeface="+mj-cs"/>
              </a:rPr>
              <a:t>．申报讲师需提供教育教学工作经验总结</a:t>
            </a:r>
            <a:r>
              <a:rPr lang="en-US" altLang="en-US" sz="2400" dirty="0">
                <a:solidFill>
                  <a:srgbClr val="0000CC"/>
                </a:solidFill>
                <a:effectLst/>
                <a:latin typeface="黑体" pitchFamily="2" charset="-122"/>
                <a:ea typeface="黑体" pitchFamily="2" charset="-122"/>
                <a:cs typeface="+mj-cs"/>
              </a:rPr>
              <a:t>1</a:t>
            </a:r>
            <a:r>
              <a:rPr lang="zh-CN" altLang="en-US" sz="2400" dirty="0">
                <a:solidFill>
                  <a:srgbClr val="0000CC"/>
                </a:solidFill>
                <a:effectLst/>
                <a:latin typeface="黑体" pitchFamily="2" charset="-122"/>
                <a:ea typeface="黑体" pitchFamily="2" charset="-122"/>
                <a:cs typeface="+mj-cs"/>
              </a:rPr>
              <a:t>篇，可作附件材料装订</a:t>
            </a:r>
          </a:p>
        </p:txBody>
      </p:sp>
      <p:sp>
        <p:nvSpPr>
          <p:cNvPr id="14" name="矩形 13"/>
          <p:cNvSpPr/>
          <p:nvPr/>
        </p:nvSpPr>
        <p:spPr>
          <a:xfrm>
            <a:off x="762000" y="2895600"/>
            <a:ext cx="8494713" cy="461963"/>
          </a:xfrm>
          <a:prstGeom prst="rect">
            <a:avLst/>
          </a:prstGeom>
        </p:spPr>
        <p:txBody>
          <a:bodyPr wrap="none">
            <a:spAutoFit/>
          </a:bodyPr>
          <a:lstStyle/>
          <a:p>
            <a:pPr>
              <a:defRPr/>
            </a:pPr>
            <a:r>
              <a:rPr lang="en-US" altLang="en-US" sz="2400" dirty="0">
                <a:solidFill>
                  <a:srgbClr val="0000CC"/>
                </a:solidFill>
                <a:effectLst/>
                <a:latin typeface="黑体" pitchFamily="2" charset="-122"/>
                <a:ea typeface="黑体" pitchFamily="2" charset="-122"/>
                <a:cs typeface="+mj-cs"/>
              </a:rPr>
              <a:t>b</a:t>
            </a:r>
            <a:r>
              <a:rPr lang="zh-CN" altLang="en-US" sz="2400" dirty="0">
                <a:solidFill>
                  <a:srgbClr val="0000CC"/>
                </a:solidFill>
                <a:effectLst/>
                <a:latin typeface="黑体" pitchFamily="2" charset="-122"/>
                <a:ea typeface="黑体" pitchFamily="2" charset="-122"/>
                <a:cs typeface="+mj-cs"/>
              </a:rPr>
              <a:t>．申报高级实验师须提供实验报告</a:t>
            </a:r>
            <a:r>
              <a:rPr lang="en-US" altLang="en-US" sz="2400" dirty="0">
                <a:solidFill>
                  <a:srgbClr val="0000CC"/>
                </a:solidFill>
                <a:effectLst/>
                <a:latin typeface="黑体" pitchFamily="2" charset="-122"/>
                <a:ea typeface="黑体" pitchFamily="2" charset="-122"/>
                <a:cs typeface="+mj-cs"/>
              </a:rPr>
              <a:t>1</a:t>
            </a:r>
            <a:r>
              <a:rPr lang="zh-CN" altLang="en-US" sz="2400" dirty="0">
                <a:solidFill>
                  <a:srgbClr val="0000CC"/>
                </a:solidFill>
                <a:effectLst/>
                <a:latin typeface="黑体" pitchFamily="2" charset="-122"/>
                <a:ea typeface="黑体" pitchFamily="2" charset="-122"/>
                <a:cs typeface="+mj-cs"/>
              </a:rPr>
              <a:t>份，可作附件材料装订。</a:t>
            </a:r>
          </a:p>
        </p:txBody>
      </p:sp>
      <p:sp>
        <p:nvSpPr>
          <p:cNvPr id="128001" name="Rectangle 1"/>
          <p:cNvSpPr>
            <a:spLocks noChangeArrowheads="1"/>
          </p:cNvSpPr>
          <p:nvPr/>
        </p:nvSpPr>
        <p:spPr bwMode="auto">
          <a:xfrm>
            <a:off x="457200" y="3505200"/>
            <a:ext cx="8229600" cy="1938338"/>
          </a:xfrm>
          <a:prstGeom prst="rect">
            <a:avLst/>
          </a:prstGeom>
          <a:noFill/>
          <a:ln w="9525">
            <a:noFill/>
            <a:miter lim="800000"/>
            <a:headEnd/>
            <a:tailEnd/>
          </a:ln>
          <a:effectLst/>
        </p:spPr>
        <p:txBody>
          <a:bodyPr anchor="ctr">
            <a:spAutoFit/>
          </a:bodyPr>
          <a:lstStyle/>
          <a:p>
            <a:pPr indent="304800" eaLnBrk="0" hangingPunct="0">
              <a:defRPr/>
            </a:pPr>
            <a:r>
              <a:rPr lang="en-US" altLang="zh-CN" sz="2400" dirty="0">
                <a:solidFill>
                  <a:srgbClr val="0000CC"/>
                </a:solidFill>
                <a:effectLst/>
                <a:latin typeface="黑体" pitchFamily="2" charset="-122"/>
                <a:ea typeface="黑体" pitchFamily="2" charset="-122"/>
                <a:cs typeface="+mj-cs"/>
              </a:rPr>
              <a:t>c</a:t>
            </a:r>
            <a:r>
              <a:rPr lang="zh-CN" altLang="en-US" sz="2400" dirty="0">
                <a:solidFill>
                  <a:srgbClr val="0000CC"/>
                </a:solidFill>
                <a:effectLst/>
                <a:latin typeface="黑体" pitchFamily="2" charset="-122"/>
                <a:ea typeface="黑体" pitchFamily="2" charset="-122"/>
                <a:cs typeface="+mj-cs"/>
              </a:rPr>
              <a:t>．申报实验师需提供以下材料，</a:t>
            </a:r>
            <a:r>
              <a:rPr lang="zh-CN" altLang="en-US" sz="2400" dirty="0">
                <a:solidFill>
                  <a:srgbClr val="0000CC"/>
                </a:solidFill>
                <a:effectLst/>
                <a:latin typeface="黑体" pitchFamily="2" charset="-122"/>
                <a:ea typeface="黑体" pitchFamily="2" charset="-122"/>
              </a:rPr>
              <a:t>可作附件材料装订。</a:t>
            </a:r>
          </a:p>
          <a:p>
            <a:pPr indent="304800" eaLnBrk="0" hangingPunct="0">
              <a:defRPr/>
            </a:pPr>
            <a:endParaRPr lang="zh-CN" altLang="en-US" sz="2400" dirty="0">
              <a:solidFill>
                <a:srgbClr val="0000CC"/>
              </a:solidFill>
              <a:effectLst/>
              <a:latin typeface="黑体" pitchFamily="2" charset="-122"/>
              <a:ea typeface="黑体" pitchFamily="2" charset="-122"/>
              <a:cs typeface="+mj-cs"/>
            </a:endParaRPr>
          </a:p>
          <a:p>
            <a:pPr indent="304800" eaLnBrk="0" hangingPunct="0">
              <a:defRPr/>
            </a:pPr>
            <a:r>
              <a:rPr lang="zh-CN" altLang="en-US" sz="2400" dirty="0">
                <a:solidFill>
                  <a:srgbClr val="1CCA1C"/>
                </a:solidFill>
                <a:effectLst/>
                <a:latin typeface="黑体" pitchFamily="2" charset="-122"/>
                <a:ea typeface="黑体" pitchFamily="2" charset="-122"/>
                <a:cs typeface="+mj-cs"/>
              </a:rPr>
              <a:t>⑴实验教学经验总结</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a:t>
            </a:r>
          </a:p>
          <a:p>
            <a:pPr indent="304800" eaLnBrk="0" hangingPunct="0">
              <a:defRPr/>
            </a:pPr>
            <a:r>
              <a:rPr lang="zh-CN" altLang="en-US" sz="2400" dirty="0">
                <a:solidFill>
                  <a:srgbClr val="1CCA1C"/>
                </a:solidFill>
                <a:effectLst/>
                <a:latin typeface="黑体" pitchFamily="2" charset="-122"/>
                <a:ea typeface="黑体" pitchFamily="2" charset="-122"/>
                <a:cs typeface="+mj-cs"/>
              </a:rPr>
              <a:t>⑵实验教学教案或档案</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a:t>
            </a:r>
          </a:p>
          <a:p>
            <a:pPr indent="304800" eaLnBrk="0" hangingPunct="0">
              <a:defRPr/>
            </a:pPr>
            <a:r>
              <a:rPr lang="zh-CN" altLang="en-US" sz="2400" dirty="0">
                <a:solidFill>
                  <a:srgbClr val="1CCA1C"/>
                </a:solidFill>
                <a:effectLst/>
                <a:latin typeface="黑体" pitchFamily="2" charset="-122"/>
                <a:ea typeface="黑体" pitchFamily="2" charset="-122"/>
                <a:cs typeface="+mj-cs"/>
              </a:rPr>
              <a:t>⑶实验报告</a:t>
            </a:r>
            <a:r>
              <a:rPr lang="en-US" altLang="zh-CN" sz="2400" dirty="0">
                <a:solidFill>
                  <a:srgbClr val="1CCA1C"/>
                </a:solidFill>
                <a:effectLst/>
                <a:latin typeface="黑体" pitchFamily="2" charset="-122"/>
                <a:ea typeface="黑体" pitchFamily="2" charset="-122"/>
                <a:cs typeface="+mj-cs"/>
              </a:rPr>
              <a:t>1</a:t>
            </a:r>
            <a:r>
              <a:rPr lang="zh-CN" altLang="en-US" sz="2400" dirty="0">
                <a:solidFill>
                  <a:srgbClr val="1CCA1C"/>
                </a:solidFill>
                <a:effectLst/>
                <a:latin typeface="黑体" pitchFamily="2" charset="-122"/>
                <a:ea typeface="黑体" pitchFamily="2" charset="-122"/>
                <a:cs typeface="+mj-cs"/>
              </a:rPr>
              <a:t>份</a:t>
            </a:r>
          </a:p>
        </p:txBody>
      </p:sp>
      <p:sp>
        <p:nvSpPr>
          <p:cNvPr id="9"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3"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6"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a:t>
            </a:r>
            <a:r>
              <a:rPr lang="en-US" altLang="zh-CN" sz="2400" kern="1200" dirty="0" err="1" smtClean="0">
                <a:solidFill>
                  <a:srgbClr val="FF0000"/>
                </a:solidFill>
                <a:latin typeface="黑体" pitchFamily="2" charset="-122"/>
                <a:ea typeface="黑体" pitchFamily="2" charset="-122"/>
              </a:rPr>
              <a:t>三）评审</a:t>
            </a:r>
            <a:r>
              <a:rPr lang="zh-CN" altLang="en-US" sz="2400" kern="1200" dirty="0" smtClean="0">
                <a:solidFill>
                  <a:srgbClr val="FF0000"/>
                </a:solidFill>
                <a:latin typeface="黑体" pitchFamily="2" charset="-122"/>
                <a:ea typeface="黑体" pitchFamily="2" charset="-122"/>
              </a:rPr>
              <a:t>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amond(in)">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8001"/>
                                        </p:tgtEl>
                                        <p:attrNameLst>
                                          <p:attrName>style.visibility</p:attrName>
                                        </p:attrNameLst>
                                      </p:cBhvr>
                                      <p:to>
                                        <p:strVal val="visible"/>
                                      </p:to>
                                    </p:set>
                                    <p:animEffect transition="in" filter="checkerboard(across)">
                                      <p:cBhvr>
                                        <p:cTn id="17" dur="500"/>
                                        <p:tgtEl>
                                          <p:spTgt spid="1280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2800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09600" y="1828800"/>
            <a:ext cx="8534400" cy="708025"/>
          </a:xfrm>
          <a:prstGeom prst="rect">
            <a:avLst/>
          </a:prstGeom>
        </p:spPr>
        <p:txBody>
          <a:bodyPr>
            <a:spAutoFit/>
          </a:bodyPr>
          <a:lstStyle/>
          <a:p>
            <a:pPr>
              <a:defRPr/>
            </a:pPr>
            <a:r>
              <a:rPr lang="en-US" altLang="zh-CN" sz="2000" dirty="0">
                <a:solidFill>
                  <a:srgbClr val="0033CC"/>
                </a:solidFill>
                <a:effectLst/>
                <a:latin typeface="黑体" pitchFamily="2" charset="-122"/>
                <a:ea typeface="黑体" pitchFamily="2" charset="-122"/>
                <a:cs typeface="+mj-cs"/>
              </a:rPr>
              <a:t>《</a:t>
            </a:r>
            <a:r>
              <a:rPr lang="zh-CN" altLang="en-US" sz="2000" dirty="0">
                <a:solidFill>
                  <a:srgbClr val="0033CC"/>
                </a:solidFill>
                <a:effectLst/>
                <a:latin typeface="黑体" pitchFamily="2" charset="-122"/>
                <a:ea typeface="黑体" pitchFamily="2" charset="-122"/>
                <a:cs typeface="+mj-cs"/>
              </a:rPr>
              <a:t>关于认定专业技术职务任职资格有关问题的意见</a:t>
            </a:r>
            <a:r>
              <a:rPr lang="en-US" altLang="zh-CN" sz="2000" dirty="0">
                <a:solidFill>
                  <a:srgbClr val="0033CC"/>
                </a:solidFill>
                <a:effectLst/>
                <a:latin typeface="黑体" pitchFamily="2" charset="-122"/>
                <a:ea typeface="黑体" pitchFamily="2" charset="-122"/>
                <a:cs typeface="+mj-cs"/>
              </a:rPr>
              <a:t>》</a:t>
            </a:r>
            <a:r>
              <a:rPr lang="zh-CN" altLang="en-US" sz="2000" dirty="0">
                <a:solidFill>
                  <a:srgbClr val="0033CC"/>
                </a:solidFill>
                <a:effectLst/>
                <a:latin typeface="黑体" pitchFamily="2" charset="-122"/>
                <a:ea typeface="黑体" pitchFamily="2" charset="-122"/>
              </a:rPr>
              <a:t>（湘人发</a:t>
            </a:r>
            <a:r>
              <a:rPr lang="en-US" sz="2000" dirty="0">
                <a:solidFill>
                  <a:srgbClr val="0033CC"/>
                </a:solidFill>
                <a:effectLst/>
                <a:latin typeface="黑体" pitchFamily="2" charset="-122"/>
                <a:ea typeface="黑体" pitchFamily="2" charset="-122"/>
              </a:rPr>
              <a:t>[2001]55</a:t>
            </a:r>
            <a:r>
              <a:rPr lang="zh-CN" altLang="en-US" sz="2000" dirty="0">
                <a:solidFill>
                  <a:srgbClr val="0033CC"/>
                </a:solidFill>
                <a:effectLst/>
                <a:latin typeface="黑体" pitchFamily="2" charset="-122"/>
                <a:ea typeface="黑体" pitchFamily="2" charset="-122"/>
              </a:rPr>
              <a:t>号）</a:t>
            </a:r>
            <a:endParaRPr lang="en-US" altLang="zh-CN" sz="2000" dirty="0">
              <a:solidFill>
                <a:srgbClr val="0033CC"/>
              </a:solidFill>
              <a:effectLst/>
              <a:latin typeface="黑体" pitchFamily="2" charset="-122"/>
              <a:ea typeface="黑体" pitchFamily="2" charset="-122"/>
            </a:endParaRPr>
          </a:p>
          <a:p>
            <a:pPr>
              <a:defRPr/>
            </a:pPr>
            <a:r>
              <a:rPr lang="en-US" altLang="zh-CN" sz="2000" dirty="0">
                <a:solidFill>
                  <a:srgbClr val="0033CC"/>
                </a:solidFill>
                <a:effectLst/>
                <a:latin typeface="黑体" pitchFamily="2" charset="-122"/>
                <a:ea typeface="黑体" pitchFamily="2" charset="-122"/>
              </a:rPr>
              <a:t>《</a:t>
            </a:r>
            <a:r>
              <a:rPr lang="zh-CN" altLang="en-US" sz="2000" dirty="0">
                <a:solidFill>
                  <a:srgbClr val="0033CC"/>
                </a:solidFill>
                <a:effectLst/>
                <a:latin typeface="黑体" pitchFamily="2" charset="-122"/>
                <a:ea typeface="黑体" pitchFamily="2" charset="-122"/>
              </a:rPr>
              <a:t>关于进一步完善我省职称工作有关政策的通知</a:t>
            </a:r>
            <a:r>
              <a:rPr lang="en-US" altLang="zh-CN" sz="2000" dirty="0">
                <a:solidFill>
                  <a:srgbClr val="0033CC"/>
                </a:solidFill>
                <a:effectLst/>
                <a:latin typeface="黑体" pitchFamily="2" charset="-122"/>
                <a:ea typeface="黑体" pitchFamily="2" charset="-122"/>
              </a:rPr>
              <a:t>》</a:t>
            </a:r>
            <a:r>
              <a:rPr lang="zh-CN" altLang="en-US" sz="2000" dirty="0">
                <a:solidFill>
                  <a:srgbClr val="0033CC"/>
                </a:solidFill>
                <a:effectLst/>
                <a:latin typeface="黑体" pitchFamily="2" charset="-122"/>
                <a:ea typeface="黑体" pitchFamily="2" charset="-122"/>
              </a:rPr>
              <a:t>（湘职改</a:t>
            </a:r>
            <a:r>
              <a:rPr lang="en-US" sz="2000" dirty="0">
                <a:solidFill>
                  <a:srgbClr val="0033CC"/>
                </a:solidFill>
                <a:effectLst/>
                <a:latin typeface="黑体" pitchFamily="2" charset="-122"/>
                <a:ea typeface="黑体" pitchFamily="2" charset="-122"/>
              </a:rPr>
              <a:t>[2005]1</a:t>
            </a:r>
            <a:r>
              <a:rPr lang="zh-CN" altLang="en-US" sz="2000" dirty="0">
                <a:solidFill>
                  <a:srgbClr val="0033CC"/>
                </a:solidFill>
                <a:effectLst/>
                <a:latin typeface="黑体" pitchFamily="2" charset="-122"/>
                <a:ea typeface="黑体" pitchFamily="2" charset="-122"/>
              </a:rPr>
              <a:t>号）</a:t>
            </a:r>
          </a:p>
        </p:txBody>
      </p:sp>
      <p:sp>
        <p:nvSpPr>
          <p:cNvPr id="11" name="矩形 10"/>
          <p:cNvSpPr/>
          <p:nvPr/>
        </p:nvSpPr>
        <p:spPr>
          <a:xfrm>
            <a:off x="304800" y="1371600"/>
            <a:ext cx="8534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文件依据：</a:t>
            </a:r>
            <a:endParaRPr lang="zh-CN" altLang="en-US" sz="2000" dirty="0">
              <a:solidFill>
                <a:srgbClr val="FF0000"/>
              </a:solidFill>
              <a:effectLst/>
              <a:latin typeface="黑体" pitchFamily="2" charset="-122"/>
              <a:ea typeface="黑体" pitchFamily="2" charset="-122"/>
            </a:endParaRPr>
          </a:p>
        </p:txBody>
      </p:sp>
      <p:sp>
        <p:nvSpPr>
          <p:cNvPr id="12" name="矩形 11"/>
          <p:cNvSpPr/>
          <p:nvPr/>
        </p:nvSpPr>
        <p:spPr>
          <a:xfrm>
            <a:off x="304800" y="2667000"/>
            <a:ext cx="8534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初次认定专业技术职务，有以下几种类型：</a:t>
            </a:r>
          </a:p>
        </p:txBody>
      </p:sp>
      <p:sp>
        <p:nvSpPr>
          <p:cNvPr id="13" name="矩形 12"/>
          <p:cNvSpPr/>
          <p:nvPr/>
        </p:nvSpPr>
        <p:spPr>
          <a:xfrm>
            <a:off x="609600" y="3276600"/>
            <a:ext cx="8534400" cy="2862263"/>
          </a:xfrm>
          <a:prstGeom prst="rect">
            <a:avLst/>
          </a:prstGeom>
        </p:spPr>
        <p:txBody>
          <a:bodyPr>
            <a:spAutoFit/>
          </a:bodyPr>
          <a:lstStyle/>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）中专毕业</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年见习期满，认定“员”级；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2</a:t>
            </a:r>
            <a:r>
              <a:rPr lang="zh-CN" altLang="en-US" sz="2000" dirty="0">
                <a:solidFill>
                  <a:srgbClr val="0033CC"/>
                </a:solidFill>
                <a:effectLst/>
                <a:latin typeface="黑体" pitchFamily="2" charset="-122"/>
                <a:ea typeface="黑体" pitchFamily="2" charset="-122"/>
                <a:cs typeface="+mj-cs"/>
              </a:rPr>
              <a:t>）大学专科毕业</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年见习期满，再从事本专业工作</a:t>
            </a:r>
            <a:r>
              <a:rPr lang="en-US" altLang="en-US" sz="2000" dirty="0">
                <a:solidFill>
                  <a:srgbClr val="0033CC"/>
                </a:solidFill>
                <a:effectLst/>
                <a:latin typeface="黑体" pitchFamily="2" charset="-122"/>
                <a:ea typeface="黑体" pitchFamily="2" charset="-122"/>
                <a:cs typeface="+mj-cs"/>
              </a:rPr>
              <a:t>2</a:t>
            </a:r>
            <a:r>
              <a:rPr lang="zh-CN" altLang="en-US" sz="2000" dirty="0">
                <a:solidFill>
                  <a:srgbClr val="0033CC"/>
                </a:solidFill>
                <a:effectLst/>
                <a:latin typeface="黑体" pitchFamily="2" charset="-122"/>
                <a:ea typeface="黑体" pitchFamily="2" charset="-122"/>
                <a:cs typeface="+mj-cs"/>
              </a:rPr>
              <a:t>年，认定“助理”级；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3</a:t>
            </a:r>
            <a:r>
              <a:rPr lang="zh-CN" altLang="en-US" sz="2000" dirty="0">
                <a:solidFill>
                  <a:srgbClr val="0033CC"/>
                </a:solidFill>
                <a:effectLst/>
                <a:latin typeface="黑体" pitchFamily="2" charset="-122"/>
                <a:ea typeface="黑体" pitchFamily="2" charset="-122"/>
                <a:cs typeface="+mj-cs"/>
              </a:rPr>
              <a:t>）大学本科毕业</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年见习期满，认定“助理”级；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4</a:t>
            </a:r>
            <a:r>
              <a:rPr lang="zh-CN" altLang="en-US" sz="2000" dirty="0">
                <a:solidFill>
                  <a:srgbClr val="0033CC"/>
                </a:solidFill>
                <a:effectLst/>
                <a:latin typeface="黑体" pitchFamily="2" charset="-122"/>
                <a:ea typeface="黑体" pitchFamily="2" charset="-122"/>
                <a:cs typeface="+mj-cs"/>
              </a:rPr>
              <a:t>）获双学士学位者参加工作即可认定“助理”级；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5</a:t>
            </a:r>
            <a:r>
              <a:rPr lang="zh-CN" altLang="en-US" sz="2000" dirty="0">
                <a:solidFill>
                  <a:srgbClr val="0033CC"/>
                </a:solidFill>
                <a:effectLst/>
                <a:latin typeface="黑体" pitchFamily="2" charset="-122"/>
                <a:ea typeface="黑体" pitchFamily="2" charset="-122"/>
                <a:cs typeface="+mj-cs"/>
              </a:rPr>
              <a:t>）获硕士学位者参加工作即可认定“助理”级，再从事本专业工作满</a:t>
            </a:r>
            <a:r>
              <a:rPr lang="en-US" altLang="en-US" sz="2000" dirty="0">
                <a:solidFill>
                  <a:srgbClr val="0033CC"/>
                </a:solidFill>
                <a:effectLst/>
                <a:latin typeface="黑体" pitchFamily="2" charset="-122"/>
                <a:ea typeface="黑体" pitchFamily="2" charset="-122"/>
                <a:cs typeface="+mj-cs"/>
              </a:rPr>
              <a:t>3</a:t>
            </a:r>
            <a:r>
              <a:rPr lang="zh-CN" altLang="en-US" sz="2000" dirty="0">
                <a:solidFill>
                  <a:srgbClr val="0033CC"/>
                </a:solidFill>
                <a:effectLst/>
                <a:latin typeface="黑体" pitchFamily="2" charset="-122"/>
                <a:ea typeface="黑体" pitchFamily="2" charset="-122"/>
                <a:cs typeface="+mj-cs"/>
              </a:rPr>
              <a:t>年（取得硕士学位前，已本科毕业从事专业技术工作</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年以上者，可减</a:t>
            </a:r>
            <a:r>
              <a:rPr lang="en-US" altLang="en-US" sz="2000" dirty="0">
                <a:solidFill>
                  <a:srgbClr val="0033CC"/>
                </a:solidFill>
                <a:effectLst/>
                <a:latin typeface="黑体" pitchFamily="2" charset="-122"/>
                <a:ea typeface="黑体" pitchFamily="2" charset="-122"/>
                <a:cs typeface="+mj-cs"/>
              </a:rPr>
              <a:t>1</a:t>
            </a:r>
            <a:r>
              <a:rPr lang="zh-CN" altLang="en-US" sz="2000" dirty="0">
                <a:solidFill>
                  <a:srgbClr val="0033CC"/>
                </a:solidFill>
                <a:effectLst/>
                <a:latin typeface="黑体" pitchFamily="2" charset="-122"/>
                <a:ea typeface="黑体" pitchFamily="2" charset="-122"/>
                <a:cs typeface="+mj-cs"/>
              </a:rPr>
              <a:t>年），认定“中级”；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6</a:t>
            </a:r>
            <a:r>
              <a:rPr lang="zh-CN" altLang="en-US" sz="2000" dirty="0">
                <a:solidFill>
                  <a:srgbClr val="0033CC"/>
                </a:solidFill>
                <a:effectLst/>
                <a:latin typeface="黑体" pitchFamily="2" charset="-122"/>
                <a:ea typeface="黑体" pitchFamily="2" charset="-122"/>
                <a:cs typeface="+mj-cs"/>
              </a:rPr>
              <a:t>）获博士学位者参加工作即可，认定“中级”；</a:t>
            </a:r>
          </a:p>
          <a:p>
            <a:pPr>
              <a:defRPr/>
            </a:pPr>
            <a:r>
              <a:rPr lang="zh-CN" altLang="en-US" sz="2000" dirty="0">
                <a:solidFill>
                  <a:srgbClr val="0033CC"/>
                </a:solidFill>
                <a:effectLst/>
                <a:latin typeface="黑体" pitchFamily="2" charset="-122"/>
                <a:ea typeface="黑体" pitchFamily="2" charset="-122"/>
                <a:cs typeface="+mj-cs"/>
              </a:rPr>
              <a:t>（</a:t>
            </a:r>
            <a:r>
              <a:rPr lang="en-US" altLang="en-US" sz="2000" dirty="0">
                <a:solidFill>
                  <a:srgbClr val="0033CC"/>
                </a:solidFill>
                <a:effectLst/>
                <a:latin typeface="黑体" pitchFamily="2" charset="-122"/>
                <a:ea typeface="黑体" pitchFamily="2" charset="-122"/>
                <a:cs typeface="+mj-cs"/>
              </a:rPr>
              <a:t>7</a:t>
            </a:r>
            <a:r>
              <a:rPr lang="zh-CN" altLang="en-US" sz="2000" dirty="0">
                <a:solidFill>
                  <a:srgbClr val="0033CC"/>
                </a:solidFill>
                <a:effectLst/>
                <a:latin typeface="黑体" pitchFamily="2" charset="-122"/>
                <a:ea typeface="黑体" pitchFamily="2" charset="-122"/>
                <a:cs typeface="+mj-cs"/>
              </a:rPr>
              <a:t>）进行博士后研究工作满</a:t>
            </a:r>
            <a:r>
              <a:rPr lang="en-US" altLang="en-US" sz="2000" dirty="0">
                <a:solidFill>
                  <a:srgbClr val="0033CC"/>
                </a:solidFill>
                <a:effectLst/>
                <a:latin typeface="黑体" pitchFamily="2" charset="-122"/>
                <a:ea typeface="黑体" pitchFamily="2" charset="-122"/>
                <a:cs typeface="+mj-cs"/>
              </a:rPr>
              <a:t>2</a:t>
            </a:r>
            <a:r>
              <a:rPr lang="zh-CN" altLang="en-US" sz="2000" dirty="0">
                <a:solidFill>
                  <a:srgbClr val="0033CC"/>
                </a:solidFill>
                <a:effectLst/>
                <a:latin typeface="黑体" pitchFamily="2" charset="-122"/>
                <a:ea typeface="黑体" pitchFamily="2" charset="-122"/>
                <a:cs typeface="+mj-cs"/>
              </a:rPr>
              <a:t>年或博士后出站人员，可以认定“副高级”；</a:t>
            </a:r>
          </a:p>
        </p:txBody>
      </p:sp>
      <p:sp>
        <p:nvSpPr>
          <p:cNvPr id="14"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5"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8"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（四）</a:t>
            </a:r>
            <a:r>
              <a:rPr lang="zh-CN" altLang="en-US" sz="2400" kern="1200" dirty="0" smtClean="0">
                <a:solidFill>
                  <a:srgbClr val="FF0000"/>
                </a:solidFill>
                <a:latin typeface="黑体" pitchFamily="2" charset="-122"/>
                <a:ea typeface="黑体" pitchFamily="2" charset="-122"/>
              </a:rPr>
              <a:t>认定材料及有关政策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heckerboard(across)">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heckerboard(across)">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09600" y="1828800"/>
            <a:ext cx="8534400" cy="400050"/>
          </a:xfrm>
          <a:prstGeom prst="rect">
            <a:avLst/>
          </a:prstGeom>
        </p:spPr>
        <p:txBody>
          <a:bodyPr>
            <a:spAutoFit/>
          </a:bodyPr>
          <a:lstStyle/>
          <a:p>
            <a:pPr>
              <a:defRPr/>
            </a:pPr>
            <a:r>
              <a:rPr lang="zh-CN" altLang="en-US" sz="2000" dirty="0">
                <a:solidFill>
                  <a:srgbClr val="0033CC"/>
                </a:solidFill>
                <a:effectLst/>
                <a:latin typeface="黑体" pitchFamily="2" charset="-122"/>
                <a:ea typeface="黑体" pitchFamily="2" charset="-122"/>
                <a:cs typeface="+mj-cs"/>
              </a:rPr>
              <a:t>外省调入或行业评审的专业技术人员需重新确认专业技术职务任职资格。</a:t>
            </a:r>
          </a:p>
        </p:txBody>
      </p:sp>
      <p:sp>
        <p:nvSpPr>
          <p:cNvPr id="11" name="矩形 10"/>
          <p:cNvSpPr/>
          <p:nvPr/>
        </p:nvSpPr>
        <p:spPr>
          <a:xfrm>
            <a:off x="304800" y="1371600"/>
            <a:ext cx="8534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调入认定：</a:t>
            </a:r>
            <a:endParaRPr lang="zh-CN" altLang="en-US" sz="2000" dirty="0">
              <a:solidFill>
                <a:srgbClr val="FF0000"/>
              </a:solidFill>
              <a:effectLst/>
              <a:latin typeface="黑体" pitchFamily="2" charset="-122"/>
              <a:ea typeface="黑体" pitchFamily="2" charset="-122"/>
            </a:endParaRPr>
          </a:p>
        </p:txBody>
      </p:sp>
      <p:sp>
        <p:nvSpPr>
          <p:cNvPr id="12" name="矩形 11"/>
          <p:cNvSpPr/>
          <p:nvPr/>
        </p:nvSpPr>
        <p:spPr>
          <a:xfrm>
            <a:off x="304800" y="2667000"/>
            <a:ext cx="8534400" cy="1323975"/>
          </a:xfrm>
          <a:prstGeom prst="rect">
            <a:avLst/>
          </a:prstGeom>
        </p:spPr>
        <p:txBody>
          <a:bodyPr>
            <a:spAutoFit/>
          </a:bodyPr>
          <a:lstStyle/>
          <a:p>
            <a:pPr>
              <a:defRPr/>
            </a:pPr>
            <a:r>
              <a:rPr lang="zh-CN" altLang="en-US" sz="2000" dirty="0">
                <a:solidFill>
                  <a:srgbClr val="0000CC"/>
                </a:solidFill>
                <a:effectLst/>
                <a:latin typeface="黑体" pitchFamily="2" charset="-122"/>
                <a:ea typeface="黑体" pitchFamily="2" charset="-122"/>
                <a:cs typeface="+mj-cs"/>
              </a:rPr>
              <a:t>  </a:t>
            </a:r>
            <a:r>
              <a:rPr lang="zh-CN" altLang="en-US" sz="2000" dirty="0">
                <a:solidFill>
                  <a:srgbClr val="FF0000"/>
                </a:solidFill>
                <a:effectLst/>
                <a:latin typeface="黑体" pitchFamily="2" charset="-122"/>
                <a:ea typeface="黑体" pitchFamily="2" charset="-122"/>
                <a:cs typeface="+mj-cs"/>
              </a:rPr>
              <a:t>初次认定</a:t>
            </a:r>
            <a:r>
              <a:rPr lang="zh-CN" altLang="en-US" sz="2000" dirty="0">
                <a:solidFill>
                  <a:srgbClr val="0000CC"/>
                </a:solidFill>
                <a:effectLst/>
                <a:latin typeface="黑体" pitchFamily="2" charset="-122"/>
                <a:ea typeface="黑体" pitchFamily="2" charset="-122"/>
                <a:cs typeface="+mj-cs"/>
              </a:rPr>
              <a:t>及</a:t>
            </a:r>
            <a:r>
              <a:rPr lang="zh-CN" altLang="en-US" sz="2000" dirty="0">
                <a:solidFill>
                  <a:srgbClr val="FF0000"/>
                </a:solidFill>
                <a:effectLst/>
                <a:latin typeface="黑体" pitchFamily="2" charset="-122"/>
                <a:ea typeface="黑体" pitchFamily="2" charset="-122"/>
                <a:cs typeface="+mj-cs"/>
              </a:rPr>
              <a:t>调入认定</a:t>
            </a:r>
            <a:r>
              <a:rPr lang="zh-CN" altLang="en-US" sz="2000" dirty="0">
                <a:solidFill>
                  <a:srgbClr val="0000CC"/>
                </a:solidFill>
                <a:effectLst/>
                <a:latin typeface="黑体" pitchFamily="2" charset="-122"/>
                <a:ea typeface="黑体" pitchFamily="2" charset="-122"/>
                <a:cs typeface="+mj-cs"/>
              </a:rPr>
              <a:t>职称提交材料相对比较简单，一般只须填写有关表格。如初次认定职称，填写</a:t>
            </a:r>
            <a:r>
              <a:rPr lang="en-US" altLang="zh-CN" sz="2000" dirty="0">
                <a:solidFill>
                  <a:srgbClr val="FF0000"/>
                </a:solidFill>
                <a:effectLst/>
                <a:latin typeface="黑体" pitchFamily="2" charset="-122"/>
                <a:ea typeface="黑体" pitchFamily="2" charset="-122"/>
                <a:cs typeface="+mj-cs"/>
                <a:hlinkClick r:id="rId2" action="ppaction://hlinkfile"/>
              </a:rPr>
              <a:t>《</a:t>
            </a:r>
            <a:r>
              <a:rPr lang="zh-CN" altLang="en-US" sz="2000" dirty="0">
                <a:solidFill>
                  <a:srgbClr val="FF0000"/>
                </a:solidFill>
                <a:effectLst/>
                <a:latin typeface="黑体" pitchFamily="2" charset="-122"/>
                <a:ea typeface="黑体" pitchFamily="2" charset="-122"/>
                <a:cs typeface="+mj-cs"/>
                <a:hlinkClick r:id="rId2" action="ppaction://hlinkfile"/>
              </a:rPr>
              <a:t>正规全日制院校毕业生初任专业技术职务呈报表</a:t>
            </a:r>
            <a:r>
              <a:rPr lang="en-US" altLang="zh-CN" sz="2000" dirty="0">
                <a:solidFill>
                  <a:srgbClr val="FF0000"/>
                </a:solidFill>
                <a:effectLst/>
                <a:latin typeface="黑体" pitchFamily="2" charset="-122"/>
                <a:ea typeface="黑体" pitchFamily="2" charset="-122"/>
                <a:cs typeface="+mj-cs"/>
                <a:hlinkClick r:id="rId2" action="ppaction://hlinkfile"/>
              </a:rPr>
              <a:t>》</a:t>
            </a:r>
            <a:r>
              <a:rPr lang="zh-CN" altLang="en-US" sz="2000" dirty="0">
                <a:solidFill>
                  <a:srgbClr val="0000CC"/>
                </a:solidFill>
                <a:effectLst/>
                <a:latin typeface="黑体" pitchFamily="2" charset="-122"/>
                <a:ea typeface="黑体" pitchFamily="2" charset="-122"/>
                <a:cs typeface="+mj-cs"/>
              </a:rPr>
              <a:t>，如调入认定职称，填写</a:t>
            </a:r>
            <a:r>
              <a:rPr lang="en-US" altLang="zh-CN" sz="2000" dirty="0">
                <a:solidFill>
                  <a:srgbClr val="FF0000"/>
                </a:solidFill>
                <a:effectLst/>
                <a:latin typeface="黑体" pitchFamily="2" charset="-122"/>
                <a:ea typeface="黑体" pitchFamily="2" charset="-122"/>
                <a:cs typeface="+mj-cs"/>
                <a:hlinkClick r:id="rId3" action="ppaction://hlinkfile"/>
              </a:rPr>
              <a:t>《</a:t>
            </a:r>
            <a:r>
              <a:rPr lang="zh-CN" altLang="en-US" sz="2000" dirty="0">
                <a:solidFill>
                  <a:srgbClr val="FF0000"/>
                </a:solidFill>
                <a:effectLst/>
                <a:latin typeface="黑体" pitchFamily="2" charset="-122"/>
                <a:ea typeface="黑体" pitchFamily="2" charset="-122"/>
                <a:cs typeface="+mj-cs"/>
                <a:hlinkClick r:id="rId3" action="ppaction://hlinkfile"/>
              </a:rPr>
              <a:t>专业技术职务任职资格认定表</a:t>
            </a:r>
            <a:r>
              <a:rPr lang="en-US" altLang="zh-CN" sz="2000" dirty="0">
                <a:solidFill>
                  <a:srgbClr val="FF0000"/>
                </a:solidFill>
                <a:effectLst/>
                <a:latin typeface="黑体" pitchFamily="2" charset="-122"/>
                <a:ea typeface="黑体" pitchFamily="2" charset="-122"/>
                <a:cs typeface="+mj-cs"/>
                <a:hlinkClick r:id="rId3" action="ppaction://hlinkfile"/>
              </a:rPr>
              <a:t>》</a:t>
            </a:r>
            <a:r>
              <a:rPr lang="zh-CN" altLang="en-US" sz="2000" dirty="0">
                <a:solidFill>
                  <a:srgbClr val="0000CC"/>
                </a:solidFill>
                <a:effectLst/>
                <a:latin typeface="黑体" pitchFamily="2" charset="-122"/>
                <a:ea typeface="黑体" pitchFamily="2" charset="-122"/>
                <a:cs typeface="+mj-cs"/>
              </a:rPr>
              <a:t>（以上表格可通过网站下载），并提交有关证明材料。</a:t>
            </a:r>
          </a:p>
        </p:txBody>
      </p:sp>
      <p:sp>
        <p:nvSpPr>
          <p:cNvPr id="9" name="右弧形箭头 8">
            <a:hlinkClick r:id="rId4" action="ppaction://hlinksldjump"/>
          </p:cNvPr>
          <p:cNvSpPr/>
          <p:nvPr/>
        </p:nvSpPr>
        <p:spPr bwMode="auto">
          <a:xfrm>
            <a:off x="8153400" y="56388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
        <p:nvSpPr>
          <p:cNvPr id="15"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6"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7" name="Rectangle 2"/>
          <p:cNvSpPr>
            <a:spLocks noGrp="1" noChangeArrowheads="1"/>
          </p:cNvSpPr>
          <p:nvPr>
            <p:ph type="title"/>
          </p:nvPr>
        </p:nvSpPr>
        <p:spPr>
          <a:xfrm>
            <a:off x="457200" y="0"/>
            <a:ext cx="8686800" cy="990600"/>
          </a:xfrm>
        </p:spPr>
        <p:txBody>
          <a:bodyPr anchor="b"/>
          <a:lstStyle/>
          <a:p>
            <a:pPr algn="l">
              <a:defRPr/>
            </a:pPr>
            <a:r>
              <a:rPr lang="zh-CN" altLang="en-US" dirty="0" smtClean="0">
                <a:ea typeface="宋体"/>
              </a:rPr>
              <a:t>二、个人申报材料要求</a:t>
            </a:r>
            <a:r>
              <a:rPr lang="en-US" altLang="zh-CN" dirty="0" smtClean="0">
                <a:ea typeface="宋体" charset="-122"/>
              </a:rPr>
              <a:t/>
            </a:r>
            <a:br>
              <a:rPr lang="en-US" altLang="zh-CN" dirty="0" smtClean="0">
                <a:ea typeface="宋体" charset="-122"/>
              </a:rPr>
            </a:br>
            <a:r>
              <a:rPr lang="en-US" altLang="zh-CN" sz="2400" kern="1200" dirty="0" smtClean="0">
                <a:solidFill>
                  <a:srgbClr val="FF0000"/>
                </a:solidFill>
                <a:latin typeface="黑体" pitchFamily="2" charset="-122"/>
                <a:ea typeface="黑体" pitchFamily="2" charset="-122"/>
              </a:rPr>
              <a:t>（四）</a:t>
            </a:r>
            <a:r>
              <a:rPr lang="zh-CN" altLang="en-US" sz="2400" kern="1200" dirty="0" smtClean="0">
                <a:solidFill>
                  <a:srgbClr val="FF0000"/>
                </a:solidFill>
                <a:latin typeface="黑体" pitchFamily="2" charset="-122"/>
                <a:ea typeface="黑体" pitchFamily="2" charset="-122"/>
              </a:rPr>
              <a:t>个人申报认定材料要求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6"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7" name="Rectangle 2"/>
          <p:cNvSpPr>
            <a:spLocks noGrp="1" noChangeArrowheads="1"/>
          </p:cNvSpPr>
          <p:nvPr>
            <p:ph type="title"/>
          </p:nvPr>
        </p:nvSpPr>
        <p:spPr>
          <a:xfrm>
            <a:off x="457200" y="-228600"/>
            <a:ext cx="8686800" cy="990600"/>
          </a:xfrm>
        </p:spPr>
        <p:txBody>
          <a:bodyPr anchor="b"/>
          <a:lstStyle/>
          <a:p>
            <a:pPr algn="l">
              <a:defRPr/>
            </a:pPr>
            <a:r>
              <a:rPr lang="zh-CN" altLang="en-US" dirty="0" smtClean="0">
                <a:ea typeface="宋体"/>
              </a:rPr>
              <a:t>三、单位申报材料要求</a:t>
            </a:r>
            <a:endParaRPr lang="zh-CN" altLang="en-US" sz="2400" kern="1200" dirty="0" smtClean="0">
              <a:solidFill>
                <a:srgbClr val="FF0000"/>
              </a:solidFill>
              <a:latin typeface="黑体" pitchFamily="2" charset="-122"/>
              <a:ea typeface="黑体" pitchFamily="2" charset="-122"/>
            </a:endParaRPr>
          </a:p>
        </p:txBody>
      </p:sp>
      <p:sp>
        <p:nvSpPr>
          <p:cNvPr id="13" name="矩形 12"/>
          <p:cNvSpPr/>
          <p:nvPr/>
        </p:nvSpPr>
        <p:spPr>
          <a:xfrm>
            <a:off x="609600" y="1828800"/>
            <a:ext cx="7772400" cy="708025"/>
          </a:xfrm>
          <a:prstGeom prst="rect">
            <a:avLst/>
          </a:prstGeom>
        </p:spPr>
        <p:txBody>
          <a:bodyPr>
            <a:spAutoFit/>
          </a:bodyPr>
          <a:lstStyle/>
          <a:p>
            <a:pPr>
              <a:defRPr/>
            </a:pPr>
            <a:r>
              <a:rPr lang="zh-CN" altLang="en-US" sz="2000" dirty="0">
                <a:solidFill>
                  <a:srgbClr val="0033CC"/>
                </a:solidFill>
                <a:effectLst/>
                <a:latin typeface="黑体" pitchFamily="2" charset="-122"/>
                <a:ea typeface="黑体" pitchFamily="2" charset="-122"/>
                <a:cs typeface="+mj-cs"/>
              </a:rPr>
              <a:t>（一） “湖南职称管理系统”参评人员信息、参评人员花名册（一式</a:t>
            </a:r>
            <a:r>
              <a:rPr lang="en-US" altLang="en-US" sz="2000" dirty="0">
                <a:solidFill>
                  <a:srgbClr val="0033CC"/>
                </a:solidFill>
                <a:effectLst/>
                <a:latin typeface="黑体" pitchFamily="2" charset="-122"/>
                <a:ea typeface="黑体" pitchFamily="2" charset="-122"/>
                <a:cs typeface="+mj-cs"/>
              </a:rPr>
              <a:t>2</a:t>
            </a:r>
            <a:r>
              <a:rPr lang="zh-CN" altLang="en-US" sz="2000" dirty="0">
                <a:solidFill>
                  <a:srgbClr val="0033CC"/>
                </a:solidFill>
                <a:effectLst/>
                <a:latin typeface="黑体" pitchFamily="2" charset="-122"/>
                <a:ea typeface="黑体" pitchFamily="2" charset="-122"/>
                <a:cs typeface="+mj-cs"/>
              </a:rPr>
              <a:t>份，用</a:t>
            </a:r>
            <a:r>
              <a:rPr lang="en-US" altLang="en-US" sz="2000" dirty="0">
                <a:solidFill>
                  <a:srgbClr val="0033CC"/>
                </a:solidFill>
                <a:effectLst/>
                <a:latin typeface="黑体" pitchFamily="2" charset="-122"/>
                <a:ea typeface="黑体" pitchFamily="2" charset="-122"/>
                <a:cs typeface="+mj-cs"/>
              </a:rPr>
              <a:t>A3</a:t>
            </a:r>
            <a:r>
              <a:rPr lang="zh-CN" altLang="en-US" sz="2000" dirty="0">
                <a:solidFill>
                  <a:srgbClr val="0033CC"/>
                </a:solidFill>
                <a:effectLst/>
                <a:latin typeface="黑体" pitchFamily="2" charset="-122"/>
                <a:ea typeface="黑体" pitchFamily="2" charset="-122"/>
                <a:cs typeface="+mj-cs"/>
              </a:rPr>
              <a:t>纸打印）。</a:t>
            </a:r>
          </a:p>
        </p:txBody>
      </p:sp>
      <p:sp>
        <p:nvSpPr>
          <p:cNvPr id="14" name="矩形 13"/>
          <p:cNvSpPr/>
          <p:nvPr/>
        </p:nvSpPr>
        <p:spPr>
          <a:xfrm>
            <a:off x="609600" y="2819400"/>
            <a:ext cx="4287838" cy="400050"/>
          </a:xfrm>
          <a:prstGeom prst="rect">
            <a:avLst/>
          </a:prstGeom>
        </p:spPr>
        <p:txBody>
          <a:bodyPr wrap="none">
            <a:spAutoFit/>
          </a:bodyPr>
          <a:lstStyle/>
          <a:p>
            <a:pPr>
              <a:defRPr/>
            </a:pPr>
            <a:r>
              <a:rPr lang="zh-CN" altLang="en-US" sz="2000" dirty="0">
                <a:solidFill>
                  <a:srgbClr val="0033CC"/>
                </a:solidFill>
                <a:effectLst/>
                <a:latin typeface="黑体" pitchFamily="2" charset="-122"/>
                <a:ea typeface="黑体" pitchFamily="2" charset="-122"/>
                <a:cs typeface="+mj-cs"/>
              </a:rPr>
              <a:t>（二）高级人员公示材料电子文档。</a:t>
            </a:r>
          </a:p>
        </p:txBody>
      </p:sp>
      <p:sp>
        <p:nvSpPr>
          <p:cNvPr id="18" name="矩形 17"/>
          <p:cNvSpPr/>
          <p:nvPr/>
        </p:nvSpPr>
        <p:spPr>
          <a:xfrm>
            <a:off x="685800" y="3581400"/>
            <a:ext cx="2749550" cy="400050"/>
          </a:xfrm>
          <a:prstGeom prst="rect">
            <a:avLst/>
          </a:prstGeom>
        </p:spPr>
        <p:txBody>
          <a:bodyPr wrap="none">
            <a:spAutoFit/>
          </a:bodyPr>
          <a:lstStyle/>
          <a:p>
            <a:pPr>
              <a:defRPr/>
            </a:pPr>
            <a:r>
              <a:rPr lang="zh-CN" altLang="en-US" sz="2000" dirty="0">
                <a:solidFill>
                  <a:srgbClr val="0033CC"/>
                </a:solidFill>
                <a:effectLst/>
                <a:latin typeface="黑体" pitchFamily="2" charset="-122"/>
                <a:ea typeface="黑体" pitchFamily="2" charset="-122"/>
                <a:cs typeface="+mj-cs"/>
              </a:rPr>
              <a:t>（三）特别信息材料。</a:t>
            </a:r>
          </a:p>
        </p:txBody>
      </p:sp>
      <p:sp>
        <p:nvSpPr>
          <p:cNvPr id="102401" name="Rectangle 1"/>
          <p:cNvSpPr>
            <a:spLocks noChangeArrowheads="1"/>
          </p:cNvSpPr>
          <p:nvPr/>
        </p:nvSpPr>
        <p:spPr bwMode="auto">
          <a:xfrm>
            <a:off x="457200" y="5105400"/>
            <a:ext cx="8686800" cy="1016000"/>
          </a:xfrm>
          <a:prstGeom prst="rect">
            <a:avLst/>
          </a:prstGeom>
          <a:noFill/>
          <a:ln w="9525">
            <a:noFill/>
            <a:miter lim="800000"/>
            <a:headEnd/>
            <a:tailEnd/>
          </a:ln>
          <a:effectLst/>
        </p:spPr>
        <p:txBody>
          <a:bodyPr anchor="ctr">
            <a:spAutoFit/>
          </a:bodyPr>
          <a:lstStyle/>
          <a:p>
            <a:pPr indent="381000" eaLnBrk="0" hangingPunct="0">
              <a:defRPr/>
            </a:pPr>
            <a:r>
              <a:rPr lang="zh-CN" altLang="en-US" sz="2000" dirty="0">
                <a:solidFill>
                  <a:srgbClr val="0033CC"/>
                </a:solidFill>
                <a:effectLst/>
                <a:latin typeface="黑体" pitchFamily="2" charset="-122"/>
                <a:ea typeface="黑体" pitchFamily="2" charset="-122"/>
                <a:cs typeface="+mj-cs"/>
              </a:rPr>
              <a:t>（四）省属本科院校、厅直单位申报工程系列高级专业技术职务的档案袋封面须明显标记“</a:t>
            </a:r>
            <a:r>
              <a:rPr lang="zh-CN" altLang="en-US" sz="2000" dirty="0">
                <a:solidFill>
                  <a:srgbClr val="FF0000"/>
                </a:solidFill>
                <a:effectLst/>
                <a:latin typeface="黑体" pitchFamily="2" charset="-122"/>
                <a:ea typeface="黑体" pitchFamily="2" charset="-122"/>
                <a:cs typeface="+mj-cs"/>
              </a:rPr>
              <a:t>大工程</a:t>
            </a:r>
            <a:r>
              <a:rPr lang="zh-CN" altLang="en-US" sz="2000" dirty="0">
                <a:solidFill>
                  <a:srgbClr val="0033CC"/>
                </a:solidFill>
                <a:effectLst/>
                <a:latin typeface="黑体" pitchFamily="2" charset="-122"/>
                <a:ea typeface="黑体" pitchFamily="2" charset="-122"/>
                <a:cs typeface="+mj-cs"/>
              </a:rPr>
              <a:t>”、“</a:t>
            </a:r>
            <a:r>
              <a:rPr lang="zh-CN" altLang="en-US" sz="2000" dirty="0">
                <a:solidFill>
                  <a:srgbClr val="FF0000"/>
                </a:solidFill>
                <a:effectLst/>
                <a:latin typeface="黑体" pitchFamily="2" charset="-122"/>
                <a:ea typeface="黑体" pitchFamily="2" charset="-122"/>
                <a:cs typeface="+mj-cs"/>
              </a:rPr>
              <a:t>土建</a:t>
            </a:r>
            <a:r>
              <a:rPr lang="zh-CN" altLang="en-US" sz="2000" dirty="0">
                <a:solidFill>
                  <a:srgbClr val="0033CC"/>
                </a:solidFill>
                <a:effectLst/>
                <a:latin typeface="黑体" pitchFamily="2" charset="-122"/>
                <a:ea typeface="黑体" pitchFamily="2" charset="-122"/>
                <a:cs typeface="+mj-cs"/>
              </a:rPr>
              <a:t>”、“</a:t>
            </a:r>
            <a:r>
              <a:rPr lang="zh-CN" altLang="en-US" sz="2000" dirty="0">
                <a:solidFill>
                  <a:srgbClr val="FF0000"/>
                </a:solidFill>
                <a:effectLst/>
                <a:latin typeface="黑体" pitchFamily="2" charset="-122"/>
                <a:ea typeface="黑体" pitchFamily="2" charset="-122"/>
                <a:cs typeface="+mj-cs"/>
              </a:rPr>
              <a:t>林业</a:t>
            </a:r>
            <a:r>
              <a:rPr lang="zh-CN" altLang="en-US" sz="2000" dirty="0">
                <a:solidFill>
                  <a:srgbClr val="0033CC"/>
                </a:solidFill>
                <a:effectLst/>
                <a:latin typeface="黑体" pitchFamily="2" charset="-122"/>
                <a:ea typeface="黑体" pitchFamily="2" charset="-122"/>
                <a:cs typeface="+mj-cs"/>
              </a:rPr>
              <a:t>”、“</a:t>
            </a:r>
            <a:r>
              <a:rPr lang="zh-CN" altLang="en-US" sz="2000" dirty="0">
                <a:solidFill>
                  <a:srgbClr val="FF0000"/>
                </a:solidFill>
                <a:effectLst/>
                <a:latin typeface="黑体" pitchFamily="2" charset="-122"/>
                <a:ea typeface="黑体" pitchFamily="2" charset="-122"/>
                <a:cs typeface="+mj-cs"/>
              </a:rPr>
              <a:t>交通</a:t>
            </a:r>
            <a:r>
              <a:rPr lang="zh-CN" altLang="en-US" sz="2000" dirty="0">
                <a:solidFill>
                  <a:srgbClr val="0033CC"/>
                </a:solidFill>
                <a:effectLst/>
                <a:latin typeface="黑体" pitchFamily="2" charset="-122"/>
                <a:ea typeface="黑体" pitchFamily="2" charset="-122"/>
                <a:cs typeface="+mj-cs"/>
              </a:rPr>
              <a:t>”、“</a:t>
            </a:r>
            <a:r>
              <a:rPr lang="zh-CN" altLang="en-US" sz="2000" dirty="0">
                <a:solidFill>
                  <a:srgbClr val="FF0000"/>
                </a:solidFill>
                <a:effectLst/>
                <a:latin typeface="黑体" pitchFamily="2" charset="-122"/>
                <a:ea typeface="黑体" pitchFamily="2" charset="-122"/>
                <a:cs typeface="+mj-cs"/>
              </a:rPr>
              <a:t>地勘</a:t>
            </a:r>
            <a:r>
              <a:rPr lang="zh-CN" altLang="en-US" sz="2000" dirty="0">
                <a:solidFill>
                  <a:srgbClr val="0033CC"/>
                </a:solidFill>
                <a:effectLst/>
                <a:latin typeface="黑体" pitchFamily="2" charset="-122"/>
                <a:ea typeface="黑体" pitchFamily="2" charset="-122"/>
                <a:cs typeface="+mj-cs"/>
              </a:rPr>
              <a:t>”、“</a:t>
            </a:r>
            <a:r>
              <a:rPr lang="zh-CN" altLang="en-US" sz="2000" dirty="0">
                <a:solidFill>
                  <a:srgbClr val="FF0000"/>
                </a:solidFill>
                <a:effectLst/>
                <a:latin typeface="黑体" pitchFamily="2" charset="-122"/>
                <a:ea typeface="黑体" pitchFamily="2" charset="-122"/>
                <a:cs typeface="+mj-cs"/>
              </a:rPr>
              <a:t>公安</a:t>
            </a:r>
            <a:r>
              <a:rPr lang="zh-CN" altLang="en-US" sz="2000" dirty="0">
                <a:solidFill>
                  <a:srgbClr val="0033CC"/>
                </a:solidFill>
                <a:effectLst/>
                <a:latin typeface="黑体" pitchFamily="2" charset="-122"/>
                <a:ea typeface="黑体" pitchFamily="2" charset="-122"/>
                <a:cs typeface="+mj-cs"/>
              </a:rPr>
              <a:t>”等具体系列名称。</a:t>
            </a:r>
          </a:p>
        </p:txBody>
      </p:sp>
      <p:sp>
        <p:nvSpPr>
          <p:cNvPr id="19" name="矩形 18"/>
          <p:cNvSpPr/>
          <p:nvPr/>
        </p:nvSpPr>
        <p:spPr>
          <a:xfrm>
            <a:off x="838200" y="4191000"/>
            <a:ext cx="7391400" cy="708025"/>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主要针对：省属本科院校、厅直高校申报外国语言文学、艺术专业职务以及同时申报两个系列职务的对象。</a:t>
            </a:r>
          </a:p>
        </p:txBody>
      </p:sp>
      <p:sp>
        <p:nvSpPr>
          <p:cNvPr id="20" name="矩形 19"/>
          <p:cNvSpPr/>
          <p:nvPr/>
        </p:nvSpPr>
        <p:spPr>
          <a:xfrm>
            <a:off x="609600" y="1219200"/>
            <a:ext cx="7772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须提交</a:t>
            </a:r>
            <a:r>
              <a:rPr lang="zh-CN" altLang="en-US" sz="2000">
                <a:solidFill>
                  <a:srgbClr val="FF0000"/>
                </a:solidFill>
                <a:effectLst/>
                <a:latin typeface="黑体" pitchFamily="2" charset="-122"/>
                <a:ea typeface="黑体" pitchFamily="2" charset="-122"/>
                <a:cs typeface="+mj-cs"/>
              </a:rPr>
              <a:t>的材料及注意事项：</a:t>
            </a:r>
            <a:endParaRPr lang="zh-CN" altLang="en-US" sz="2000" dirty="0">
              <a:solidFill>
                <a:srgbClr val="FF0000"/>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ox(in)">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2401"/>
                                        </p:tgtEl>
                                        <p:attrNameLst>
                                          <p:attrName>style.visibility</p:attrName>
                                        </p:attrNameLst>
                                      </p:cBhvr>
                                      <p:to>
                                        <p:strVal val="visible"/>
                                      </p:to>
                                    </p:set>
                                    <p:anim calcmode="lin" valueType="num">
                                      <p:cBhvr additive="base">
                                        <p:cTn id="36" dur="500" fill="hold"/>
                                        <p:tgtEl>
                                          <p:spTgt spid="102401"/>
                                        </p:tgtEl>
                                        <p:attrNameLst>
                                          <p:attrName>ppt_x</p:attrName>
                                        </p:attrNameLst>
                                      </p:cBhvr>
                                      <p:tavLst>
                                        <p:tav tm="0">
                                          <p:val>
                                            <p:strVal val="#ppt_x"/>
                                          </p:val>
                                        </p:tav>
                                        <p:tav tm="100000">
                                          <p:val>
                                            <p:strVal val="#ppt_x"/>
                                          </p:val>
                                        </p:tav>
                                      </p:tavLst>
                                    </p:anim>
                                    <p:anim calcmode="lin" valueType="num">
                                      <p:cBhvr additive="base">
                                        <p:cTn id="37" dur="500" fill="hold"/>
                                        <p:tgtEl>
                                          <p:spTgt spid="1024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8" grpId="0"/>
      <p:bldP spid="102401" grpId="0"/>
      <p:bldP spid="19" grpId="0"/>
      <p:bldP spid="2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6"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7" name="Rectangle 2"/>
          <p:cNvSpPr>
            <a:spLocks noGrp="1" noChangeArrowheads="1"/>
          </p:cNvSpPr>
          <p:nvPr>
            <p:ph type="title"/>
          </p:nvPr>
        </p:nvSpPr>
        <p:spPr>
          <a:xfrm>
            <a:off x="457200" y="-228600"/>
            <a:ext cx="8686800" cy="990600"/>
          </a:xfrm>
        </p:spPr>
        <p:txBody>
          <a:bodyPr anchor="b"/>
          <a:lstStyle/>
          <a:p>
            <a:pPr algn="l">
              <a:defRPr/>
            </a:pPr>
            <a:r>
              <a:rPr lang="zh-CN" altLang="en-US" dirty="0" smtClean="0">
                <a:ea typeface="宋体"/>
              </a:rPr>
              <a:t>三、单位申报材料要求</a:t>
            </a:r>
            <a:endParaRPr lang="zh-CN" altLang="en-US" sz="2400" kern="1200" dirty="0" smtClean="0">
              <a:solidFill>
                <a:srgbClr val="FF0000"/>
              </a:solidFill>
              <a:latin typeface="黑体" pitchFamily="2" charset="-122"/>
              <a:ea typeface="黑体" pitchFamily="2" charset="-122"/>
            </a:endParaRPr>
          </a:p>
        </p:txBody>
      </p:sp>
      <p:sp>
        <p:nvSpPr>
          <p:cNvPr id="13" name="矩形 12"/>
          <p:cNvSpPr/>
          <p:nvPr/>
        </p:nvSpPr>
        <p:spPr>
          <a:xfrm>
            <a:off x="609600" y="2514600"/>
            <a:ext cx="7772400" cy="707886"/>
          </a:xfrm>
          <a:prstGeom prst="rect">
            <a:avLst/>
          </a:prstGeom>
        </p:spPr>
        <p:txBody>
          <a:bodyPr>
            <a:spAutoFit/>
          </a:bodyPr>
          <a:lstStyle/>
          <a:p>
            <a:pPr>
              <a:defRPr/>
            </a:pPr>
            <a:r>
              <a:rPr lang="zh-CN" altLang="en-US" sz="2000" dirty="0" smtClean="0">
                <a:solidFill>
                  <a:srgbClr val="0033CC"/>
                </a:solidFill>
                <a:effectLst/>
                <a:latin typeface="黑体" pitchFamily="2" charset="-122"/>
                <a:ea typeface="黑体" pitchFamily="2" charset="-122"/>
                <a:cs typeface="+mj-cs"/>
              </a:rPr>
              <a:t>（</a:t>
            </a:r>
            <a:r>
              <a:rPr lang="zh-CN" altLang="en-US" sz="2000" dirty="0">
                <a:solidFill>
                  <a:srgbClr val="0033CC"/>
                </a:solidFill>
                <a:effectLst/>
                <a:latin typeface="黑体" pitchFamily="2" charset="-122"/>
                <a:ea typeface="黑体" pitchFamily="2" charset="-122"/>
                <a:cs typeface="+mj-cs"/>
              </a:rPr>
              <a:t>五</a:t>
            </a:r>
            <a:r>
              <a:rPr lang="zh-CN" altLang="en-US" sz="2000" dirty="0" smtClean="0">
                <a:solidFill>
                  <a:srgbClr val="0033CC"/>
                </a:solidFill>
                <a:effectLst/>
                <a:latin typeface="黑体" pitchFamily="2" charset="-122"/>
                <a:ea typeface="黑体" pitchFamily="2" charset="-122"/>
                <a:cs typeface="+mj-cs"/>
              </a:rPr>
              <a:t>）</a:t>
            </a:r>
            <a:r>
              <a:rPr lang="zh-CN" altLang="en-US" sz="2000" dirty="0">
                <a:solidFill>
                  <a:srgbClr val="0000FF"/>
                </a:solidFill>
                <a:effectLst/>
                <a:latin typeface="黑体" pitchFamily="2" charset="-122"/>
                <a:ea typeface="黑体" pitchFamily="2" charset="-122"/>
              </a:rPr>
              <a:t>经教育部授予教授、副教授评审权的高等学校，附交教育部审批相应学科评审权的文件（或省教育厅的转发文件）。</a:t>
            </a:r>
            <a:endParaRPr lang="zh-CN" altLang="en-US" sz="2000" dirty="0">
              <a:solidFill>
                <a:srgbClr val="0000FF"/>
              </a:solidFill>
              <a:effectLst/>
              <a:latin typeface="黑体" pitchFamily="2" charset="-122"/>
              <a:ea typeface="黑体" pitchFamily="2" charset="-122"/>
              <a:cs typeface="+mj-cs"/>
            </a:endParaRPr>
          </a:p>
        </p:txBody>
      </p:sp>
      <p:sp>
        <p:nvSpPr>
          <p:cNvPr id="20" name="矩形 19"/>
          <p:cNvSpPr/>
          <p:nvPr/>
        </p:nvSpPr>
        <p:spPr>
          <a:xfrm>
            <a:off x="609600" y="1219200"/>
            <a:ext cx="7772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须提交</a:t>
            </a:r>
            <a:r>
              <a:rPr lang="zh-CN" altLang="en-US" sz="2000">
                <a:solidFill>
                  <a:srgbClr val="FF0000"/>
                </a:solidFill>
                <a:effectLst/>
                <a:latin typeface="黑体" pitchFamily="2" charset="-122"/>
                <a:ea typeface="黑体" pitchFamily="2" charset="-122"/>
                <a:cs typeface="+mj-cs"/>
              </a:rPr>
              <a:t>的材料及注意事项：</a:t>
            </a:r>
            <a:endParaRPr lang="zh-CN" altLang="en-US" sz="2000" dirty="0">
              <a:solidFill>
                <a:srgbClr val="FF0000"/>
              </a:solidFill>
              <a:effectLst/>
              <a:latin typeface="黑体" pitchFamily="2" charset="-122"/>
              <a:ea typeface="黑体" pitchFamily="2" charset="-122"/>
              <a:cs typeface="+mj-cs"/>
            </a:endParaRPr>
          </a:p>
        </p:txBody>
      </p:sp>
      <p:sp>
        <p:nvSpPr>
          <p:cNvPr id="11" name="矩形 10"/>
          <p:cNvSpPr/>
          <p:nvPr/>
        </p:nvSpPr>
        <p:spPr>
          <a:xfrm>
            <a:off x="609600" y="3810000"/>
            <a:ext cx="7772400" cy="707886"/>
          </a:xfrm>
          <a:prstGeom prst="rect">
            <a:avLst/>
          </a:prstGeom>
        </p:spPr>
        <p:txBody>
          <a:bodyPr>
            <a:spAutoFit/>
          </a:bodyPr>
          <a:lstStyle/>
          <a:p>
            <a:pPr>
              <a:defRPr/>
            </a:pPr>
            <a:r>
              <a:rPr lang="zh-CN" altLang="en-US" sz="2000" dirty="0" smtClean="0">
                <a:solidFill>
                  <a:srgbClr val="0000FF"/>
                </a:solidFill>
                <a:effectLst/>
                <a:latin typeface="黑体" pitchFamily="2" charset="-122"/>
                <a:ea typeface="黑体" pitchFamily="2" charset="-122"/>
                <a:cs typeface="+mj-cs"/>
              </a:rPr>
              <a:t>（六）</a:t>
            </a:r>
            <a:r>
              <a:rPr lang="en-US" altLang="zh-CN" sz="2000" dirty="0" smtClean="0">
                <a:solidFill>
                  <a:srgbClr val="0000FF"/>
                </a:solidFill>
                <a:effectLst/>
                <a:latin typeface="黑体" pitchFamily="2" charset="-122"/>
                <a:ea typeface="黑体" pitchFamily="2" charset="-122"/>
              </a:rPr>
              <a:t>《</a:t>
            </a:r>
            <a:r>
              <a:rPr lang="en-US" sz="2000" dirty="0">
                <a:solidFill>
                  <a:srgbClr val="0000FF"/>
                </a:solidFill>
                <a:effectLst/>
                <a:latin typeface="黑体" pitchFamily="2" charset="-122"/>
                <a:ea typeface="黑体" pitchFamily="2" charset="-122"/>
              </a:rPr>
              <a:t>2012</a:t>
            </a:r>
            <a:r>
              <a:rPr lang="zh-CN" altLang="en-US" sz="2000" dirty="0">
                <a:solidFill>
                  <a:srgbClr val="0000FF"/>
                </a:solidFill>
                <a:effectLst/>
                <a:latin typeface="黑体" pitchFamily="2" charset="-122"/>
                <a:ea typeface="黑体" pitchFamily="2" charset="-122"/>
              </a:rPr>
              <a:t>年度高等学校教师系列申报专业技术职务学校综合考评排序花名册</a:t>
            </a:r>
            <a:r>
              <a:rPr lang="en-US" altLang="zh-CN" sz="2000" dirty="0">
                <a:solidFill>
                  <a:srgbClr val="0000FF"/>
                </a:solidFill>
                <a:effectLst/>
                <a:latin typeface="黑体" pitchFamily="2" charset="-122"/>
                <a:ea typeface="黑体" pitchFamily="2" charset="-122"/>
              </a:rPr>
              <a:t>》</a:t>
            </a:r>
            <a:endParaRPr lang="zh-CN" altLang="en-US" sz="2000" dirty="0">
              <a:solidFill>
                <a:srgbClr val="0000FF"/>
              </a:solidFill>
              <a:effectLst/>
              <a:latin typeface="黑体" pitchFamily="2" charset="-122"/>
              <a:ea typeface="黑体" pitchFamily="2" charset="-122"/>
              <a:cs typeface="+mj-cs"/>
            </a:endParaRPr>
          </a:p>
        </p:txBody>
      </p:sp>
      <p:sp>
        <p:nvSpPr>
          <p:cNvPr id="8" name="矩形 7"/>
          <p:cNvSpPr/>
          <p:nvPr/>
        </p:nvSpPr>
        <p:spPr>
          <a:xfrm>
            <a:off x="609600" y="4953000"/>
            <a:ext cx="7772400" cy="400110"/>
          </a:xfrm>
          <a:prstGeom prst="rect">
            <a:avLst/>
          </a:prstGeom>
        </p:spPr>
        <p:txBody>
          <a:bodyPr>
            <a:spAutoFit/>
          </a:bodyPr>
          <a:lstStyle/>
          <a:p>
            <a:pPr>
              <a:defRPr/>
            </a:pPr>
            <a:r>
              <a:rPr lang="zh-CN" altLang="en-US" sz="2000" dirty="0" smtClean="0">
                <a:solidFill>
                  <a:srgbClr val="0000FF"/>
                </a:solidFill>
                <a:effectLst/>
                <a:latin typeface="黑体" pitchFamily="2" charset="-122"/>
                <a:ea typeface="黑体" pitchFamily="2" charset="-122"/>
                <a:cs typeface="+mj-cs"/>
              </a:rPr>
              <a:t>（七）单位提供统一的有关论文、课题等查询证明。</a:t>
            </a:r>
            <a:endParaRPr lang="zh-CN" altLang="en-US" sz="2000" dirty="0">
              <a:solidFill>
                <a:srgbClr val="0000FF"/>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6"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7" name="Rectangle 2"/>
          <p:cNvSpPr>
            <a:spLocks noGrp="1" noChangeArrowheads="1"/>
          </p:cNvSpPr>
          <p:nvPr>
            <p:ph type="title"/>
          </p:nvPr>
        </p:nvSpPr>
        <p:spPr>
          <a:xfrm>
            <a:off x="457200" y="-228600"/>
            <a:ext cx="8686800" cy="990600"/>
          </a:xfrm>
        </p:spPr>
        <p:txBody>
          <a:bodyPr anchor="b"/>
          <a:lstStyle/>
          <a:p>
            <a:pPr algn="l">
              <a:defRPr/>
            </a:pPr>
            <a:r>
              <a:rPr lang="zh-CN" altLang="en-US" dirty="0" smtClean="0">
                <a:ea typeface="宋体"/>
              </a:rPr>
              <a:t>三、单位申报材料要求</a:t>
            </a:r>
            <a:endParaRPr lang="zh-CN" altLang="en-US" sz="2400" kern="1200" dirty="0" smtClean="0">
              <a:solidFill>
                <a:srgbClr val="FF0000"/>
              </a:solidFill>
              <a:latin typeface="黑体" pitchFamily="2" charset="-122"/>
              <a:ea typeface="黑体" pitchFamily="2" charset="-122"/>
            </a:endParaRPr>
          </a:p>
        </p:txBody>
      </p:sp>
      <p:sp>
        <p:nvSpPr>
          <p:cNvPr id="20" name="矩形 19"/>
          <p:cNvSpPr/>
          <p:nvPr/>
        </p:nvSpPr>
        <p:spPr>
          <a:xfrm>
            <a:off x="609600" y="1219200"/>
            <a:ext cx="7772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须提交</a:t>
            </a:r>
            <a:r>
              <a:rPr lang="zh-CN" altLang="en-US" sz="2000">
                <a:solidFill>
                  <a:srgbClr val="FF0000"/>
                </a:solidFill>
                <a:effectLst/>
                <a:latin typeface="黑体" pitchFamily="2" charset="-122"/>
                <a:ea typeface="黑体" pitchFamily="2" charset="-122"/>
                <a:cs typeface="+mj-cs"/>
              </a:rPr>
              <a:t>的材料及注意事项：</a:t>
            </a:r>
            <a:endParaRPr lang="zh-CN" altLang="en-US" sz="2000" dirty="0">
              <a:solidFill>
                <a:srgbClr val="FF0000"/>
              </a:solidFill>
              <a:effectLst/>
              <a:latin typeface="黑体" pitchFamily="2" charset="-122"/>
              <a:ea typeface="黑体" pitchFamily="2" charset="-122"/>
              <a:cs typeface="+mj-cs"/>
            </a:endParaRPr>
          </a:p>
        </p:txBody>
      </p:sp>
      <p:sp>
        <p:nvSpPr>
          <p:cNvPr id="12" name="矩形 11"/>
          <p:cNvSpPr/>
          <p:nvPr/>
        </p:nvSpPr>
        <p:spPr>
          <a:xfrm>
            <a:off x="609600" y="1676400"/>
            <a:ext cx="7772400" cy="400110"/>
          </a:xfrm>
          <a:prstGeom prst="rect">
            <a:avLst/>
          </a:prstGeom>
        </p:spPr>
        <p:txBody>
          <a:bodyPr>
            <a:spAutoFit/>
          </a:bodyPr>
          <a:lstStyle/>
          <a:p>
            <a:pPr>
              <a:defRPr/>
            </a:pPr>
            <a:r>
              <a:rPr lang="zh-CN" altLang="en-US" sz="2000" smtClean="0">
                <a:solidFill>
                  <a:srgbClr val="0000FF"/>
                </a:solidFill>
                <a:effectLst/>
                <a:latin typeface="黑体" pitchFamily="2" charset="-122"/>
                <a:ea typeface="黑体" pitchFamily="2" charset="-122"/>
                <a:cs typeface="+mj-cs"/>
              </a:rPr>
              <a:t>（八）</a:t>
            </a:r>
            <a:r>
              <a:rPr lang="zh-CN" altLang="en-US" sz="2000" dirty="0" smtClean="0">
                <a:solidFill>
                  <a:srgbClr val="0000FF"/>
                </a:solidFill>
                <a:effectLst/>
                <a:latin typeface="黑体" pitchFamily="2" charset="-122"/>
                <a:ea typeface="黑体" pitchFamily="2" charset="-122"/>
                <a:cs typeface="+mj-cs"/>
              </a:rPr>
              <a:t>时间安排</a:t>
            </a:r>
            <a:endParaRPr lang="zh-CN" altLang="en-US" sz="2000" dirty="0">
              <a:solidFill>
                <a:srgbClr val="0000FF"/>
              </a:solidFill>
              <a:effectLst/>
              <a:latin typeface="黑体" pitchFamily="2" charset="-122"/>
              <a:ea typeface="黑体" pitchFamily="2" charset="-122"/>
              <a:cs typeface="+mj-cs"/>
            </a:endParaRPr>
          </a:p>
        </p:txBody>
      </p:sp>
      <p:sp>
        <p:nvSpPr>
          <p:cNvPr id="21" name="TextBox 20"/>
          <p:cNvSpPr txBox="1"/>
          <p:nvPr/>
        </p:nvSpPr>
        <p:spPr>
          <a:xfrm>
            <a:off x="685800" y="2181285"/>
            <a:ext cx="7772400" cy="3785652"/>
          </a:xfrm>
          <a:prstGeom prst="rect">
            <a:avLst/>
          </a:prstGeom>
        </p:spPr>
        <p:txBody>
          <a:bodyPr>
            <a:spAutoFit/>
          </a:bodyPr>
          <a:lstStyle/>
          <a:p>
            <a:pPr>
              <a:defRPr/>
            </a:pPr>
            <a:r>
              <a:rPr lang="en-US" altLang="en-US" sz="2000" dirty="0">
                <a:solidFill>
                  <a:srgbClr val="0000FF"/>
                </a:solidFill>
                <a:effectLst/>
                <a:latin typeface="黑体" pitchFamily="2" charset="-122"/>
                <a:ea typeface="黑体" pitchFamily="2" charset="-122"/>
                <a:cs typeface="+mj-cs"/>
              </a:rPr>
              <a:t>1</a:t>
            </a:r>
            <a:r>
              <a:rPr lang="zh-CN" altLang="en-US" sz="2000" dirty="0">
                <a:solidFill>
                  <a:srgbClr val="0000FF"/>
                </a:solidFill>
                <a:effectLst/>
                <a:latin typeface="黑体" pitchFamily="2" charset="-122"/>
                <a:ea typeface="黑体" pitchFamily="2" charset="-122"/>
                <a:cs typeface="+mj-cs"/>
              </a:rPr>
              <a:t>、本科院校、厅直属单位非教师系列高、中级职务的评审材料务必于</a:t>
            </a:r>
            <a:r>
              <a:rPr lang="en-US" altLang="en-US" sz="2000" dirty="0">
                <a:solidFill>
                  <a:srgbClr val="FF0000"/>
                </a:solidFill>
                <a:effectLst/>
                <a:latin typeface="黑体" pitchFamily="2" charset="-122"/>
                <a:ea typeface="黑体" pitchFamily="2" charset="-122"/>
                <a:cs typeface="+mj-cs"/>
              </a:rPr>
              <a:t>2013</a:t>
            </a:r>
            <a:r>
              <a:rPr lang="zh-CN" altLang="en-US" sz="2000" dirty="0">
                <a:solidFill>
                  <a:srgbClr val="FF0000"/>
                </a:solidFill>
                <a:effectLst/>
                <a:latin typeface="黑体" pitchFamily="2" charset="-122"/>
                <a:ea typeface="黑体" pitchFamily="2" charset="-122"/>
                <a:cs typeface="+mj-cs"/>
              </a:rPr>
              <a:t>年</a:t>
            </a:r>
            <a:r>
              <a:rPr lang="en-US" altLang="en-US" sz="2000" dirty="0">
                <a:solidFill>
                  <a:srgbClr val="FF0000"/>
                </a:solidFill>
                <a:effectLst/>
                <a:latin typeface="黑体" pitchFamily="2" charset="-122"/>
                <a:ea typeface="黑体" pitchFamily="2" charset="-122"/>
                <a:cs typeface="+mj-cs"/>
              </a:rPr>
              <a:t>1</a:t>
            </a:r>
            <a:r>
              <a:rPr lang="zh-CN" altLang="en-US" sz="2000" dirty="0">
                <a:solidFill>
                  <a:srgbClr val="FF0000"/>
                </a:solidFill>
                <a:effectLst/>
                <a:latin typeface="黑体" pitchFamily="2" charset="-122"/>
                <a:ea typeface="黑体" pitchFamily="2" charset="-122"/>
                <a:cs typeface="+mj-cs"/>
              </a:rPr>
              <a:t>月</a:t>
            </a:r>
            <a:r>
              <a:rPr lang="en-US" altLang="en-US" sz="2000" dirty="0">
                <a:solidFill>
                  <a:srgbClr val="FF0000"/>
                </a:solidFill>
                <a:effectLst/>
                <a:latin typeface="黑体" pitchFamily="2" charset="-122"/>
                <a:ea typeface="黑体" pitchFamily="2" charset="-122"/>
                <a:cs typeface="+mj-cs"/>
              </a:rPr>
              <a:t>4</a:t>
            </a:r>
            <a:r>
              <a:rPr lang="zh-CN" altLang="en-US" sz="2000" dirty="0">
                <a:solidFill>
                  <a:srgbClr val="FF0000"/>
                </a:solidFill>
                <a:effectLst/>
                <a:latin typeface="黑体" pitchFamily="2" charset="-122"/>
                <a:ea typeface="黑体" pitchFamily="2" charset="-122"/>
                <a:cs typeface="+mj-cs"/>
              </a:rPr>
              <a:t>日至</a:t>
            </a:r>
            <a:r>
              <a:rPr lang="en-US" altLang="en-US" sz="2000" dirty="0">
                <a:solidFill>
                  <a:srgbClr val="FF0000"/>
                </a:solidFill>
                <a:effectLst/>
                <a:latin typeface="黑体" pitchFamily="2" charset="-122"/>
                <a:ea typeface="黑体" pitchFamily="2" charset="-122"/>
                <a:cs typeface="+mj-cs"/>
              </a:rPr>
              <a:t>5</a:t>
            </a:r>
            <a:r>
              <a:rPr lang="zh-CN" altLang="en-US" sz="2000" dirty="0">
                <a:solidFill>
                  <a:srgbClr val="FF0000"/>
                </a:solidFill>
                <a:effectLst/>
                <a:latin typeface="黑体" pitchFamily="2" charset="-122"/>
                <a:ea typeface="黑体" pitchFamily="2" charset="-122"/>
                <a:cs typeface="+mj-cs"/>
              </a:rPr>
              <a:t>日</a:t>
            </a:r>
            <a:r>
              <a:rPr lang="zh-CN" altLang="en-US" sz="2000" dirty="0">
                <a:solidFill>
                  <a:srgbClr val="0000FF"/>
                </a:solidFill>
                <a:effectLst/>
                <a:latin typeface="黑体" pitchFamily="2" charset="-122"/>
                <a:ea typeface="黑体" pitchFamily="2" charset="-122"/>
                <a:cs typeface="+mj-cs"/>
              </a:rPr>
              <a:t>报送我办</a:t>
            </a:r>
            <a:r>
              <a:rPr lang="zh-CN" altLang="en-US" sz="2000" dirty="0" smtClean="0">
                <a:solidFill>
                  <a:srgbClr val="0000FF"/>
                </a:solidFill>
                <a:effectLst/>
                <a:latin typeface="黑体" pitchFamily="2" charset="-122"/>
                <a:ea typeface="黑体" pitchFamily="2" charset="-122"/>
                <a:cs typeface="+mj-cs"/>
              </a:rPr>
              <a:t>。</a:t>
            </a:r>
            <a:endParaRPr lang="en-US" altLang="zh-CN" sz="2000" dirty="0" smtClean="0">
              <a:solidFill>
                <a:srgbClr val="0000FF"/>
              </a:solidFill>
              <a:effectLst/>
              <a:latin typeface="黑体" pitchFamily="2" charset="-122"/>
              <a:ea typeface="黑体" pitchFamily="2" charset="-122"/>
              <a:cs typeface="+mj-cs"/>
            </a:endParaRPr>
          </a:p>
          <a:p>
            <a:pPr>
              <a:defRPr/>
            </a:pPr>
            <a:endParaRPr lang="zh-CN" altLang="en-US" sz="2000" dirty="0">
              <a:solidFill>
                <a:srgbClr val="0000FF"/>
              </a:solidFill>
              <a:effectLst/>
              <a:latin typeface="黑体" pitchFamily="2" charset="-122"/>
              <a:ea typeface="黑体" pitchFamily="2" charset="-122"/>
              <a:cs typeface="+mj-cs"/>
            </a:endParaRPr>
          </a:p>
          <a:p>
            <a:pPr>
              <a:defRPr/>
            </a:pPr>
            <a:r>
              <a:rPr lang="en-US" altLang="en-US" sz="2000" dirty="0">
                <a:solidFill>
                  <a:srgbClr val="0000FF"/>
                </a:solidFill>
                <a:effectLst/>
                <a:latin typeface="黑体" pitchFamily="2" charset="-122"/>
                <a:ea typeface="黑体" pitchFamily="2" charset="-122"/>
                <a:cs typeface="+mj-cs"/>
              </a:rPr>
              <a:t>2</a:t>
            </a:r>
            <a:r>
              <a:rPr lang="zh-CN" altLang="en-US" sz="2000" dirty="0">
                <a:solidFill>
                  <a:srgbClr val="0000FF"/>
                </a:solidFill>
                <a:effectLst/>
                <a:latin typeface="黑体" pitchFamily="2" charset="-122"/>
                <a:ea typeface="黑体" pitchFamily="2" charset="-122"/>
                <a:cs typeface="+mj-cs"/>
              </a:rPr>
              <a:t>、本科院校、厅直属单位高校教师（实验技术）系列高级职务</a:t>
            </a:r>
            <a:r>
              <a:rPr lang="zh-CN" altLang="en-US" sz="2000" dirty="0">
                <a:solidFill>
                  <a:srgbClr val="FF0000"/>
                </a:solidFill>
                <a:effectLst/>
                <a:latin typeface="黑体" pitchFamily="2" charset="-122"/>
                <a:ea typeface="黑体" pitchFamily="2" charset="-122"/>
                <a:cs typeface="+mj-cs"/>
              </a:rPr>
              <a:t>资格审查材料（破格申报人员全部申报材料），</a:t>
            </a:r>
            <a:r>
              <a:rPr lang="zh-CN" altLang="en-US" sz="2000" dirty="0">
                <a:solidFill>
                  <a:srgbClr val="0000FF"/>
                </a:solidFill>
                <a:effectLst/>
                <a:latin typeface="黑体" pitchFamily="2" charset="-122"/>
                <a:ea typeface="黑体" pitchFamily="2" charset="-122"/>
                <a:cs typeface="+mj-cs"/>
              </a:rPr>
              <a:t>请于</a:t>
            </a:r>
            <a:r>
              <a:rPr lang="en-US" altLang="en-US" sz="2000" dirty="0">
                <a:solidFill>
                  <a:srgbClr val="FF0000"/>
                </a:solidFill>
                <a:effectLst/>
                <a:latin typeface="黑体" pitchFamily="2" charset="-122"/>
                <a:ea typeface="黑体" pitchFamily="2" charset="-122"/>
                <a:cs typeface="+mj-cs"/>
              </a:rPr>
              <a:t>2013</a:t>
            </a:r>
            <a:r>
              <a:rPr lang="zh-CN" altLang="en-US" sz="2000" dirty="0">
                <a:solidFill>
                  <a:srgbClr val="FF0000"/>
                </a:solidFill>
                <a:effectLst/>
                <a:latin typeface="黑体" pitchFamily="2" charset="-122"/>
                <a:ea typeface="黑体" pitchFamily="2" charset="-122"/>
                <a:cs typeface="+mj-cs"/>
              </a:rPr>
              <a:t>年</a:t>
            </a:r>
            <a:r>
              <a:rPr lang="en-US" altLang="en-US" sz="2000" dirty="0">
                <a:solidFill>
                  <a:srgbClr val="FF0000"/>
                </a:solidFill>
                <a:effectLst/>
                <a:latin typeface="黑体" pitchFamily="2" charset="-122"/>
                <a:ea typeface="黑体" pitchFamily="2" charset="-122"/>
                <a:cs typeface="+mj-cs"/>
              </a:rPr>
              <a:t>1</a:t>
            </a:r>
            <a:r>
              <a:rPr lang="zh-CN" altLang="en-US" sz="2000" dirty="0">
                <a:solidFill>
                  <a:srgbClr val="FF0000"/>
                </a:solidFill>
                <a:effectLst/>
                <a:latin typeface="黑体" pitchFamily="2" charset="-122"/>
                <a:ea typeface="黑体" pitchFamily="2" charset="-122"/>
                <a:cs typeface="+mj-cs"/>
              </a:rPr>
              <a:t>月</a:t>
            </a:r>
            <a:r>
              <a:rPr lang="en-US" altLang="en-US" sz="2000" dirty="0">
                <a:solidFill>
                  <a:srgbClr val="FF0000"/>
                </a:solidFill>
                <a:effectLst/>
                <a:latin typeface="黑体" pitchFamily="2" charset="-122"/>
                <a:ea typeface="黑体" pitchFamily="2" charset="-122"/>
                <a:cs typeface="+mj-cs"/>
              </a:rPr>
              <a:t>14</a:t>
            </a:r>
            <a:r>
              <a:rPr lang="zh-CN" altLang="en-US" sz="2000" dirty="0">
                <a:solidFill>
                  <a:srgbClr val="FF0000"/>
                </a:solidFill>
                <a:effectLst/>
                <a:latin typeface="黑体" pitchFamily="2" charset="-122"/>
                <a:ea typeface="黑体" pitchFamily="2" charset="-122"/>
                <a:cs typeface="+mj-cs"/>
              </a:rPr>
              <a:t>日至</a:t>
            </a:r>
            <a:r>
              <a:rPr lang="en-US" altLang="en-US" sz="2000" dirty="0">
                <a:solidFill>
                  <a:srgbClr val="FF0000"/>
                </a:solidFill>
                <a:effectLst/>
                <a:latin typeface="黑体" pitchFamily="2" charset="-122"/>
                <a:ea typeface="黑体" pitchFamily="2" charset="-122"/>
                <a:cs typeface="+mj-cs"/>
              </a:rPr>
              <a:t>16</a:t>
            </a:r>
            <a:r>
              <a:rPr lang="zh-CN" altLang="en-US" sz="2000" dirty="0">
                <a:solidFill>
                  <a:srgbClr val="0000FF"/>
                </a:solidFill>
                <a:effectLst/>
                <a:latin typeface="黑体" pitchFamily="2" charset="-122"/>
                <a:ea typeface="黑体" pitchFamily="2" charset="-122"/>
                <a:cs typeface="+mj-cs"/>
              </a:rPr>
              <a:t>日期间报送我办。各单位报送材料的具体时间安排见附件</a:t>
            </a:r>
            <a:r>
              <a:rPr lang="en-US" altLang="en-US" sz="2000" dirty="0">
                <a:solidFill>
                  <a:srgbClr val="0000FF"/>
                </a:solidFill>
                <a:effectLst/>
                <a:latin typeface="黑体" pitchFamily="2" charset="-122"/>
                <a:ea typeface="黑体" pitchFamily="2" charset="-122"/>
                <a:cs typeface="+mj-cs"/>
              </a:rPr>
              <a:t>5</a:t>
            </a:r>
            <a:r>
              <a:rPr lang="zh-CN" altLang="en-US" sz="2000" dirty="0">
                <a:solidFill>
                  <a:srgbClr val="0000FF"/>
                </a:solidFill>
                <a:effectLst/>
                <a:latin typeface="黑体" pitchFamily="2" charset="-122"/>
                <a:ea typeface="黑体" pitchFamily="2" charset="-122"/>
                <a:cs typeface="+mj-cs"/>
              </a:rPr>
              <a:t>。其他高等学校按所在市州职改办或主管厅局规定的时间要求报送</a:t>
            </a:r>
            <a:r>
              <a:rPr lang="zh-CN" altLang="en-US" sz="2000" dirty="0" smtClean="0">
                <a:solidFill>
                  <a:srgbClr val="0000FF"/>
                </a:solidFill>
                <a:effectLst/>
                <a:latin typeface="黑体" pitchFamily="2" charset="-122"/>
                <a:ea typeface="黑体" pitchFamily="2" charset="-122"/>
                <a:cs typeface="+mj-cs"/>
              </a:rPr>
              <a:t>。</a:t>
            </a:r>
            <a:endParaRPr lang="en-US" altLang="zh-CN" sz="2000" dirty="0" smtClean="0">
              <a:solidFill>
                <a:srgbClr val="0000FF"/>
              </a:solidFill>
              <a:effectLst/>
              <a:latin typeface="黑体" pitchFamily="2" charset="-122"/>
              <a:ea typeface="黑体" pitchFamily="2" charset="-122"/>
              <a:cs typeface="+mj-cs"/>
            </a:endParaRPr>
          </a:p>
          <a:p>
            <a:pPr>
              <a:defRPr/>
            </a:pPr>
            <a:endParaRPr lang="zh-CN" altLang="en-US" sz="2000" dirty="0">
              <a:solidFill>
                <a:srgbClr val="0000FF"/>
              </a:solidFill>
              <a:effectLst/>
              <a:latin typeface="黑体" pitchFamily="2" charset="-122"/>
              <a:ea typeface="黑体" pitchFamily="2" charset="-122"/>
              <a:cs typeface="+mj-cs"/>
            </a:endParaRPr>
          </a:p>
          <a:p>
            <a:pPr>
              <a:defRPr/>
            </a:pPr>
            <a:r>
              <a:rPr lang="en-US" altLang="en-US" sz="2000" dirty="0">
                <a:solidFill>
                  <a:srgbClr val="0000FF"/>
                </a:solidFill>
                <a:effectLst/>
                <a:latin typeface="黑体" pitchFamily="2" charset="-122"/>
                <a:ea typeface="黑体" pitchFamily="2" charset="-122"/>
                <a:cs typeface="+mj-cs"/>
              </a:rPr>
              <a:t>3</a:t>
            </a:r>
            <a:r>
              <a:rPr lang="zh-CN" altLang="en-US" sz="2000" dirty="0">
                <a:solidFill>
                  <a:srgbClr val="0000FF"/>
                </a:solidFill>
                <a:effectLst/>
                <a:latin typeface="黑体" pitchFamily="2" charset="-122"/>
                <a:ea typeface="黑体" pitchFamily="2" charset="-122"/>
                <a:cs typeface="+mj-cs"/>
              </a:rPr>
              <a:t>、申报中级职务（含高校、中专、中小学教师系列，政工、图书资料系列）和厅直属单位中小学教师系列高级的评审材料，请于</a:t>
            </a:r>
            <a:r>
              <a:rPr lang="en-US" altLang="en-US" sz="2000" dirty="0">
                <a:solidFill>
                  <a:srgbClr val="FF0000"/>
                </a:solidFill>
                <a:effectLst/>
                <a:latin typeface="黑体" pitchFamily="2" charset="-122"/>
                <a:ea typeface="黑体" pitchFamily="2" charset="-122"/>
                <a:cs typeface="+mj-cs"/>
              </a:rPr>
              <a:t>2013</a:t>
            </a:r>
            <a:r>
              <a:rPr lang="zh-CN" altLang="en-US" sz="2000" dirty="0">
                <a:solidFill>
                  <a:srgbClr val="FF0000"/>
                </a:solidFill>
                <a:effectLst/>
                <a:latin typeface="黑体" pitchFamily="2" charset="-122"/>
                <a:ea typeface="黑体" pitchFamily="2" charset="-122"/>
                <a:cs typeface="+mj-cs"/>
              </a:rPr>
              <a:t>年</a:t>
            </a:r>
            <a:r>
              <a:rPr lang="en-US" altLang="en-US" sz="2000" dirty="0">
                <a:solidFill>
                  <a:srgbClr val="FF0000"/>
                </a:solidFill>
                <a:effectLst/>
                <a:latin typeface="黑体" pitchFamily="2" charset="-122"/>
                <a:ea typeface="黑体" pitchFamily="2" charset="-122"/>
                <a:cs typeface="+mj-cs"/>
              </a:rPr>
              <a:t>1</a:t>
            </a:r>
            <a:r>
              <a:rPr lang="zh-CN" altLang="en-US" sz="2000" dirty="0">
                <a:solidFill>
                  <a:srgbClr val="FF0000"/>
                </a:solidFill>
                <a:effectLst/>
                <a:latin typeface="黑体" pitchFamily="2" charset="-122"/>
                <a:ea typeface="黑体" pitchFamily="2" charset="-122"/>
                <a:cs typeface="+mj-cs"/>
              </a:rPr>
              <a:t>月</a:t>
            </a:r>
            <a:r>
              <a:rPr lang="en-US" altLang="en-US" sz="2000" dirty="0">
                <a:solidFill>
                  <a:srgbClr val="FF0000"/>
                </a:solidFill>
                <a:effectLst/>
                <a:latin typeface="黑体" pitchFamily="2" charset="-122"/>
                <a:ea typeface="黑体" pitchFamily="2" charset="-122"/>
                <a:cs typeface="+mj-cs"/>
              </a:rPr>
              <a:t>17</a:t>
            </a:r>
            <a:r>
              <a:rPr lang="zh-CN" altLang="en-US" sz="2000" dirty="0">
                <a:solidFill>
                  <a:srgbClr val="FF0000"/>
                </a:solidFill>
                <a:effectLst/>
                <a:latin typeface="黑体" pitchFamily="2" charset="-122"/>
                <a:ea typeface="黑体" pitchFamily="2" charset="-122"/>
                <a:cs typeface="+mj-cs"/>
              </a:rPr>
              <a:t>日至</a:t>
            </a:r>
            <a:r>
              <a:rPr lang="en-US" altLang="en-US" sz="2000" dirty="0">
                <a:solidFill>
                  <a:srgbClr val="FF0000"/>
                </a:solidFill>
                <a:effectLst/>
                <a:latin typeface="黑体" pitchFamily="2" charset="-122"/>
                <a:ea typeface="黑体" pitchFamily="2" charset="-122"/>
                <a:cs typeface="+mj-cs"/>
              </a:rPr>
              <a:t>18</a:t>
            </a:r>
            <a:r>
              <a:rPr lang="zh-CN" altLang="en-US" sz="2000" dirty="0">
                <a:solidFill>
                  <a:srgbClr val="FF0000"/>
                </a:solidFill>
                <a:effectLst/>
                <a:latin typeface="黑体" pitchFamily="2" charset="-122"/>
                <a:ea typeface="黑体" pitchFamily="2" charset="-122"/>
                <a:cs typeface="+mj-cs"/>
              </a:rPr>
              <a:t>日</a:t>
            </a:r>
            <a:r>
              <a:rPr lang="zh-CN" altLang="en-US" sz="2000" dirty="0">
                <a:solidFill>
                  <a:srgbClr val="0000FF"/>
                </a:solidFill>
                <a:effectLst/>
                <a:latin typeface="黑体" pitchFamily="2" charset="-122"/>
                <a:ea typeface="黑体" pitchFamily="2" charset="-122"/>
                <a:cs typeface="+mj-cs"/>
              </a:rPr>
              <a:t>报送我办。</a:t>
            </a:r>
          </a:p>
          <a:p>
            <a:pPr>
              <a:defRPr/>
            </a:pPr>
            <a:endParaRPr lang="zh-CN" altLang="en-US" sz="2000" dirty="0">
              <a:solidFill>
                <a:srgbClr val="0000FF"/>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页脚占位符 5"/>
          <p:cNvSpPr>
            <a:spLocks noGrp="1"/>
          </p:cNvSpPr>
          <p:nvPr>
            <p:ph type="ftr" sz="quarter" idx="12"/>
          </p:nvPr>
        </p:nvSpPr>
        <p:spPr>
          <a:xfrm>
            <a:off x="6781800" y="6480175"/>
            <a:ext cx="2362200" cy="377825"/>
          </a:xfrm>
        </p:spPr>
        <p:txBody>
          <a:bodyPr/>
          <a:lstStyle/>
          <a:p>
            <a:pPr algn="l">
              <a:defRPr/>
            </a:pPr>
            <a:r>
              <a:rPr lang="en-US" altLang="zh-CN" sz="1800" dirty="0" smtClean="0">
                <a:latin typeface="华文行楷" pitchFamily="2" charset="-122"/>
                <a:ea typeface="华文行楷" pitchFamily="2" charset="-122"/>
              </a:rPr>
              <a:t>省教育厅教师工作处</a:t>
            </a:r>
            <a:endParaRPr lang="en-US" altLang="zh-CN" sz="1800" dirty="0">
              <a:latin typeface="华文行楷" pitchFamily="2" charset="-122"/>
              <a:ea typeface="华文行楷" pitchFamily="2" charset="-122"/>
            </a:endParaRPr>
          </a:p>
        </p:txBody>
      </p:sp>
      <p:sp>
        <p:nvSpPr>
          <p:cNvPr id="16" name="日期占位符 3"/>
          <p:cNvSpPr>
            <a:spLocks noGrp="1"/>
          </p:cNvSpPr>
          <p:nvPr>
            <p:ph type="dt" sz="quarter" idx="10"/>
          </p:nvPr>
        </p:nvSpPr>
        <p:spPr>
          <a:xfrm>
            <a:off x="304800" y="6477000"/>
            <a:ext cx="3657600" cy="381000"/>
          </a:xfrm>
        </p:spPr>
        <p:txBody>
          <a:bodyPr/>
          <a:lstStyle/>
          <a:p>
            <a:pPr>
              <a:defRPr/>
            </a:pPr>
            <a:r>
              <a:rPr lang="en-US" altLang="zh-CN" dirty="0" smtClean="0"/>
              <a:t>http://jsc.gov.hnedu.cn/index.html</a:t>
            </a:r>
            <a:endParaRPr lang="en-US" altLang="zh-CN" dirty="0"/>
          </a:p>
        </p:txBody>
      </p:sp>
      <p:sp>
        <p:nvSpPr>
          <p:cNvPr id="17" name="Rectangle 2"/>
          <p:cNvSpPr>
            <a:spLocks noGrp="1" noChangeArrowheads="1"/>
          </p:cNvSpPr>
          <p:nvPr>
            <p:ph type="title"/>
          </p:nvPr>
        </p:nvSpPr>
        <p:spPr>
          <a:xfrm>
            <a:off x="457200" y="-228600"/>
            <a:ext cx="8686800" cy="990600"/>
          </a:xfrm>
        </p:spPr>
        <p:txBody>
          <a:bodyPr anchor="b"/>
          <a:lstStyle/>
          <a:p>
            <a:pPr algn="l">
              <a:defRPr/>
            </a:pPr>
            <a:r>
              <a:rPr lang="zh-CN" altLang="en-US" dirty="0" smtClean="0">
                <a:ea typeface="宋体"/>
              </a:rPr>
              <a:t>三、单位申报材料要求</a:t>
            </a:r>
            <a:endParaRPr lang="zh-CN" altLang="en-US" sz="2400" kern="1200" dirty="0" smtClean="0">
              <a:solidFill>
                <a:srgbClr val="FF0000"/>
              </a:solidFill>
              <a:latin typeface="黑体" pitchFamily="2" charset="-122"/>
              <a:ea typeface="黑体" pitchFamily="2" charset="-122"/>
            </a:endParaRPr>
          </a:p>
        </p:txBody>
      </p:sp>
      <p:sp>
        <p:nvSpPr>
          <p:cNvPr id="20" name="矩形 19"/>
          <p:cNvSpPr/>
          <p:nvPr/>
        </p:nvSpPr>
        <p:spPr>
          <a:xfrm>
            <a:off x="609600" y="1219200"/>
            <a:ext cx="7772400" cy="400050"/>
          </a:xfrm>
          <a:prstGeom prst="rect">
            <a:avLst/>
          </a:prstGeom>
        </p:spPr>
        <p:txBody>
          <a:bodyPr>
            <a:spAutoFit/>
          </a:bodyPr>
          <a:lstStyle/>
          <a:p>
            <a:pPr>
              <a:defRPr/>
            </a:pPr>
            <a:r>
              <a:rPr lang="zh-CN" altLang="en-US" sz="2000" dirty="0">
                <a:solidFill>
                  <a:srgbClr val="FF0000"/>
                </a:solidFill>
                <a:effectLst/>
                <a:latin typeface="黑体" pitchFamily="2" charset="-122"/>
                <a:ea typeface="黑体" pitchFamily="2" charset="-122"/>
                <a:cs typeface="+mj-cs"/>
              </a:rPr>
              <a:t>须提交的材料及注意事项：</a:t>
            </a:r>
          </a:p>
        </p:txBody>
      </p:sp>
      <p:sp>
        <p:nvSpPr>
          <p:cNvPr id="21" name="TextBox 20"/>
          <p:cNvSpPr txBox="1"/>
          <p:nvPr/>
        </p:nvSpPr>
        <p:spPr>
          <a:xfrm>
            <a:off x="685800" y="2328208"/>
            <a:ext cx="7772400" cy="1938992"/>
          </a:xfrm>
          <a:prstGeom prst="rect">
            <a:avLst/>
          </a:prstGeom>
        </p:spPr>
        <p:txBody>
          <a:bodyPr>
            <a:spAutoFit/>
          </a:bodyPr>
          <a:lstStyle/>
          <a:p>
            <a:pPr>
              <a:defRPr/>
            </a:pPr>
            <a:r>
              <a:rPr lang="en-US" altLang="en-US" sz="2000" dirty="0" smtClean="0">
                <a:solidFill>
                  <a:srgbClr val="0000FF"/>
                </a:solidFill>
                <a:effectLst/>
                <a:latin typeface="黑体" pitchFamily="2" charset="-122"/>
                <a:ea typeface="黑体" pitchFamily="2" charset="-122"/>
                <a:cs typeface="+mj-cs"/>
              </a:rPr>
              <a:t>4</a:t>
            </a:r>
            <a:r>
              <a:rPr lang="zh-CN" altLang="en-US" sz="2000" dirty="0">
                <a:solidFill>
                  <a:srgbClr val="0000FF"/>
                </a:solidFill>
                <a:effectLst/>
                <a:latin typeface="黑体" pitchFamily="2" charset="-122"/>
                <a:ea typeface="黑体" pitchFamily="2" charset="-122"/>
                <a:cs typeface="+mj-cs"/>
              </a:rPr>
              <a:t>、初次认定、调入认定的材料一并报送</a:t>
            </a:r>
            <a:r>
              <a:rPr lang="zh-CN" altLang="en-US" sz="2000" dirty="0" smtClean="0">
                <a:solidFill>
                  <a:srgbClr val="0000FF"/>
                </a:solidFill>
                <a:effectLst/>
                <a:latin typeface="黑体" pitchFamily="2" charset="-122"/>
                <a:ea typeface="黑体" pitchFamily="2" charset="-122"/>
                <a:cs typeface="+mj-cs"/>
              </a:rPr>
              <a:t>。</a:t>
            </a:r>
            <a:endParaRPr lang="en-US" altLang="zh-CN" sz="2000" dirty="0" smtClean="0">
              <a:solidFill>
                <a:srgbClr val="0000FF"/>
              </a:solidFill>
              <a:effectLst/>
              <a:latin typeface="黑体" pitchFamily="2" charset="-122"/>
              <a:ea typeface="黑体" pitchFamily="2" charset="-122"/>
              <a:cs typeface="+mj-cs"/>
            </a:endParaRPr>
          </a:p>
          <a:p>
            <a:pPr>
              <a:defRPr/>
            </a:pPr>
            <a:endParaRPr lang="zh-CN" altLang="en-US" sz="2000" dirty="0">
              <a:solidFill>
                <a:srgbClr val="0000FF"/>
              </a:solidFill>
              <a:effectLst/>
              <a:latin typeface="黑体" pitchFamily="2" charset="-122"/>
              <a:ea typeface="黑体" pitchFamily="2" charset="-122"/>
              <a:cs typeface="+mj-cs"/>
            </a:endParaRPr>
          </a:p>
          <a:p>
            <a:pPr>
              <a:defRPr/>
            </a:pPr>
            <a:r>
              <a:rPr lang="en-US" altLang="en-US" sz="2000" dirty="0">
                <a:solidFill>
                  <a:srgbClr val="0000FF"/>
                </a:solidFill>
                <a:effectLst/>
                <a:latin typeface="黑体" pitchFamily="2" charset="-122"/>
                <a:ea typeface="黑体" pitchFamily="2" charset="-122"/>
                <a:cs typeface="+mj-cs"/>
              </a:rPr>
              <a:t>5</a:t>
            </a:r>
            <a:r>
              <a:rPr lang="zh-CN" altLang="en-US" sz="2000" dirty="0">
                <a:solidFill>
                  <a:srgbClr val="0000FF"/>
                </a:solidFill>
                <a:effectLst/>
                <a:latin typeface="黑体" pitchFamily="2" charset="-122"/>
                <a:ea typeface="黑体" pitchFamily="2" charset="-122"/>
                <a:cs typeface="+mj-cs"/>
              </a:rPr>
              <a:t>、向省高评会推荐对象的评审材料、公示表，未推荐对象的评审表和所有申报对象的花名册、学校综合考评排序表，请于</a:t>
            </a:r>
            <a:r>
              <a:rPr lang="en-US" altLang="en-US" sz="2000" dirty="0">
                <a:solidFill>
                  <a:srgbClr val="FF0000"/>
                </a:solidFill>
                <a:effectLst/>
                <a:latin typeface="黑体" pitchFamily="2" charset="-122"/>
                <a:ea typeface="黑体" pitchFamily="2" charset="-122"/>
                <a:cs typeface="+mj-cs"/>
              </a:rPr>
              <a:t>2012</a:t>
            </a:r>
            <a:r>
              <a:rPr lang="zh-CN" altLang="en-US" sz="2000" dirty="0">
                <a:solidFill>
                  <a:srgbClr val="FF0000"/>
                </a:solidFill>
                <a:effectLst/>
                <a:latin typeface="黑体" pitchFamily="2" charset="-122"/>
                <a:ea typeface="黑体" pitchFamily="2" charset="-122"/>
                <a:cs typeface="+mj-cs"/>
              </a:rPr>
              <a:t>年</a:t>
            </a:r>
            <a:r>
              <a:rPr lang="en-US" altLang="en-US" sz="2000" dirty="0">
                <a:solidFill>
                  <a:srgbClr val="FF0000"/>
                </a:solidFill>
                <a:effectLst/>
                <a:latin typeface="黑体" pitchFamily="2" charset="-122"/>
                <a:ea typeface="黑体" pitchFamily="2" charset="-122"/>
                <a:cs typeface="+mj-cs"/>
              </a:rPr>
              <a:t>3</a:t>
            </a:r>
            <a:r>
              <a:rPr lang="zh-CN" altLang="en-US" sz="2000" dirty="0">
                <a:solidFill>
                  <a:srgbClr val="FF0000"/>
                </a:solidFill>
                <a:effectLst/>
                <a:latin typeface="黑体" pitchFamily="2" charset="-122"/>
                <a:ea typeface="黑体" pitchFamily="2" charset="-122"/>
                <a:cs typeface="+mj-cs"/>
              </a:rPr>
              <a:t>月</a:t>
            </a:r>
            <a:r>
              <a:rPr lang="en-US" altLang="en-US" sz="2000" dirty="0">
                <a:solidFill>
                  <a:srgbClr val="FF0000"/>
                </a:solidFill>
                <a:effectLst/>
                <a:latin typeface="黑体" pitchFamily="2" charset="-122"/>
                <a:ea typeface="黑体" pitchFamily="2" charset="-122"/>
                <a:cs typeface="+mj-cs"/>
              </a:rPr>
              <a:t>20</a:t>
            </a:r>
            <a:r>
              <a:rPr lang="zh-CN" altLang="en-US" sz="2000" dirty="0">
                <a:solidFill>
                  <a:srgbClr val="FF0000"/>
                </a:solidFill>
                <a:effectLst/>
                <a:latin typeface="黑体" pitchFamily="2" charset="-122"/>
                <a:ea typeface="黑体" pitchFamily="2" charset="-122"/>
                <a:cs typeface="+mj-cs"/>
              </a:rPr>
              <a:t>日</a:t>
            </a:r>
            <a:r>
              <a:rPr lang="zh-CN" altLang="en-US" sz="2000" dirty="0">
                <a:solidFill>
                  <a:srgbClr val="0000FF"/>
                </a:solidFill>
                <a:effectLst/>
                <a:latin typeface="黑体" pitchFamily="2" charset="-122"/>
                <a:ea typeface="黑体" pitchFamily="2" charset="-122"/>
                <a:cs typeface="+mj-cs"/>
              </a:rPr>
              <a:t>前报我办。</a:t>
            </a:r>
          </a:p>
          <a:p>
            <a:pPr>
              <a:defRPr/>
            </a:pPr>
            <a:endParaRPr lang="zh-CN" altLang="en-US" sz="2000" dirty="0">
              <a:solidFill>
                <a:srgbClr val="0000FF"/>
              </a:solidFill>
              <a:effectLst/>
              <a:latin typeface="黑体" pitchFamily="2" charset="-122"/>
              <a:ea typeface="黑体" pitchFamily="2" charset="-122"/>
              <a:cs typeface="+mj-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71" name="WordArt 7"/>
          <p:cNvSpPr>
            <a:spLocks noChangeArrowheads="1" noChangeShapeType="1" noTextEdit="1"/>
          </p:cNvSpPr>
          <p:nvPr/>
        </p:nvSpPr>
        <p:spPr bwMode="gray">
          <a:xfrm>
            <a:off x="2819401" y="1676400"/>
            <a:ext cx="3733799" cy="1041400"/>
          </a:xfrm>
          <a:prstGeom prst="rect">
            <a:avLst/>
          </a:prstGeom>
        </p:spPr>
        <p:txBody>
          <a:bodyPr wrap="none" fromWordArt="1">
            <a:prstTxWarp prst="textDeflate">
              <a:avLst>
                <a:gd name="adj" fmla="val 0"/>
              </a:avLst>
            </a:prstTxWarp>
          </a:bodyPr>
          <a:lstStyle/>
          <a:p>
            <a:pPr algn="ctr">
              <a:defRPr/>
            </a:pPr>
            <a:r>
              <a:rPr lang="zh-CN" altLang="en-US"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rPr>
              <a:t>谢谢 </a:t>
            </a:r>
            <a:r>
              <a:rPr lang="en-US" altLang="zh-CN"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rPr>
              <a:t>!</a:t>
            </a:r>
            <a:endParaRPr lang="zh-CN" altLang="en-US"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endParaRPr>
          </a:p>
        </p:txBody>
      </p:sp>
      <p:sp>
        <p:nvSpPr>
          <p:cNvPr id="6" name="WordArt 7"/>
          <p:cNvSpPr>
            <a:spLocks noChangeArrowheads="1" noChangeShapeType="1" noTextEdit="1"/>
          </p:cNvSpPr>
          <p:nvPr/>
        </p:nvSpPr>
        <p:spPr bwMode="gray">
          <a:xfrm>
            <a:off x="1447800" y="3200400"/>
            <a:ext cx="6945313" cy="1041400"/>
          </a:xfrm>
          <a:prstGeom prst="rect">
            <a:avLst/>
          </a:prstGeom>
        </p:spPr>
        <p:txBody>
          <a:bodyPr wrap="none" fromWordArt="1">
            <a:prstTxWarp prst="textDeflate">
              <a:avLst>
                <a:gd name="adj" fmla="val 0"/>
              </a:avLst>
            </a:prstTxWarp>
          </a:bodyPr>
          <a:lstStyle/>
          <a:p>
            <a:pPr algn="ctr">
              <a:defRPr/>
            </a:pPr>
            <a:r>
              <a:rPr lang="zh-CN" altLang="en-US"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rPr>
              <a:t>祝大家职称工作取得圆满成功 </a:t>
            </a:r>
            <a:r>
              <a:rPr lang="en-US" altLang="zh-CN"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rPr>
              <a:t>!</a:t>
            </a:r>
            <a:endParaRPr lang="zh-CN" altLang="en-US" sz="3600" b="1" kern="10" dirty="0">
              <a:ln w="19050">
                <a:solidFill>
                  <a:schemeClr val="bg1"/>
                </a:solidFill>
                <a:round/>
                <a:headEnd/>
                <a:tailEnd/>
              </a:ln>
              <a:gradFill rotWithShape="1">
                <a:gsLst>
                  <a:gs pos="0">
                    <a:schemeClr val="accent1"/>
                  </a:gs>
                  <a:gs pos="100000">
                    <a:schemeClr val="accent2"/>
                  </a:gs>
                </a:gsLst>
                <a:lin ang="0" scaled="1"/>
              </a:gradFill>
              <a:effectLst>
                <a:outerShdw dist="63500" dir="2212194" algn="ctr" rotWithShape="0">
                  <a:srgbClr val="868686">
                    <a:alpha val="50000"/>
                  </a:srgbClr>
                </a:outerShdw>
              </a:effectLst>
              <a:latin typeface="华文行楷" pitchFamily="2" charset="-122"/>
              <a:ea typeface="华文行楷" pitchFamily="2" charset="-122"/>
              <a:cs typeface="Arial"/>
            </a:endParaRPr>
          </a:p>
        </p:txBody>
      </p:sp>
      <p:sp>
        <p:nvSpPr>
          <p:cNvPr id="38916" name="页脚占位符 5"/>
          <p:cNvSpPr txBox="1">
            <a:spLocks/>
          </p:cNvSpPr>
          <p:nvPr/>
        </p:nvSpPr>
        <p:spPr bwMode="auto">
          <a:xfrm>
            <a:off x="3200400" y="4876800"/>
            <a:ext cx="3048000" cy="377825"/>
          </a:xfrm>
          <a:prstGeom prst="rect">
            <a:avLst/>
          </a:prstGeom>
          <a:noFill/>
          <a:ln w="9525">
            <a:noFill/>
            <a:miter lim="800000"/>
            <a:headEnd/>
            <a:tailEnd/>
          </a:ln>
        </p:spPr>
        <p:txBody>
          <a:bodyPr/>
          <a:lstStyle/>
          <a:p>
            <a:r>
              <a:rPr lang="en-US" altLang="zh-CN" sz="2400">
                <a:solidFill>
                  <a:srgbClr val="FF0000"/>
                </a:solidFill>
                <a:effectLst/>
                <a:latin typeface="华文隶书" pitchFamily="2" charset="-122"/>
                <a:ea typeface="华文隶书" pitchFamily="2" charset="-122"/>
              </a:rPr>
              <a:t>省教育厅教师工作处</a:t>
            </a:r>
          </a:p>
        </p:txBody>
      </p:sp>
      <p:sp>
        <p:nvSpPr>
          <p:cNvPr id="38917" name="日期占位符 3"/>
          <p:cNvSpPr>
            <a:spLocks noGrp="1"/>
          </p:cNvSpPr>
          <p:nvPr>
            <p:ph type="dt" sz="quarter" idx="10"/>
          </p:nvPr>
        </p:nvSpPr>
        <p:spPr>
          <a:xfrm>
            <a:off x="2743200" y="5257800"/>
            <a:ext cx="4648200" cy="381000"/>
          </a:xfrm>
          <a:noFill/>
        </p:spPr>
        <p:txBody>
          <a:bodyPr/>
          <a:lstStyle/>
          <a:p>
            <a:r>
              <a:rPr lang="en-US" altLang="zh-CN" sz="2400" smtClean="0">
                <a:solidFill>
                  <a:srgbClr val="FF0000"/>
                </a:solidFill>
                <a:effectLst/>
                <a:latin typeface="华文隶书" pitchFamily="2" charset="-122"/>
                <a:ea typeface="华文隶书" pitchFamily="2" charset="-122"/>
              </a:rPr>
              <a:t>http://jsc.gov.hnedu.cn/index.html</a:t>
            </a:r>
          </a:p>
        </p:txBody>
      </p:sp>
      <p:sp>
        <p:nvSpPr>
          <p:cNvPr id="7" name="右弧形箭头 6">
            <a:hlinkClick r:id="rId2" action="ppaction://hlinksldjump"/>
          </p:cNvPr>
          <p:cNvSpPr/>
          <p:nvPr/>
        </p:nvSpPr>
        <p:spPr bwMode="auto">
          <a:xfrm>
            <a:off x="8153400" y="5638800"/>
            <a:ext cx="609600" cy="838200"/>
          </a:xfrm>
          <a:prstGeom prst="curvedLeftArrow">
            <a:avLst/>
          </a:prstGeom>
          <a:gradFill>
            <a:gsLst>
              <a:gs pos="0">
                <a:schemeClr val="accent2"/>
              </a:gs>
              <a:gs pos="50000">
                <a:schemeClr val="accent1">
                  <a:tint val="44500"/>
                  <a:satMod val="160000"/>
                </a:schemeClr>
              </a:gs>
              <a:gs pos="100000">
                <a:schemeClr val="accent1">
                  <a:tint val="23500"/>
                  <a:satMod val="160000"/>
                </a:schemeClr>
              </a:gs>
            </a:gsLst>
            <a:lin ang="5400000" scaled="0"/>
          </a:gradFill>
          <a:ln w="9525" cap="flat" cmpd="sng" algn="ctr">
            <a:noFill/>
            <a:prstDash val="solid"/>
            <a:round/>
            <a:headEnd type="none" w="med" len="med"/>
            <a:tailEnd type="none" w="med" len="med"/>
          </a:ln>
          <a:effectLst/>
        </p:spPr>
        <p:txBody>
          <a:bodyPr/>
          <a:lstStyle/>
          <a:p>
            <a:pPr>
              <a:defRPr/>
            </a:pPr>
            <a:endParaRPr lang="zh-CN" altLang="en-US">
              <a:effectLst>
                <a:outerShdw blurRad="38100" dist="38100" dir="2700000" algn="tl">
                  <a:srgbClr val="000000"/>
                </a:outerShdw>
              </a:effectLst>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8071"/>
                                        </p:tgtEl>
                                        <p:attrNameLst>
                                          <p:attrName>style.visibility</p:attrName>
                                        </p:attrNameLst>
                                      </p:cBhvr>
                                      <p:to>
                                        <p:strVal val="visible"/>
                                      </p:to>
                                    </p:set>
                                    <p:anim calcmode="lin" valueType="num">
                                      <p:cBhvr>
                                        <p:cTn id="7" dur="500" fill="hold"/>
                                        <p:tgtEl>
                                          <p:spTgt spid="88071"/>
                                        </p:tgtEl>
                                        <p:attrNameLst>
                                          <p:attrName>ppt_w</p:attrName>
                                        </p:attrNameLst>
                                      </p:cBhvr>
                                      <p:tavLst>
                                        <p:tav tm="0">
                                          <p:val>
                                            <p:fltVal val="0"/>
                                          </p:val>
                                        </p:tav>
                                        <p:tav tm="100000">
                                          <p:val>
                                            <p:strVal val="#ppt_w"/>
                                          </p:val>
                                        </p:tav>
                                      </p:tavLst>
                                    </p:anim>
                                    <p:anim calcmode="lin" valueType="num">
                                      <p:cBhvr>
                                        <p:cTn id="8" dur="500" fill="hold"/>
                                        <p:tgtEl>
                                          <p:spTgt spid="88071"/>
                                        </p:tgtEl>
                                        <p:attrNameLst>
                                          <p:attrName>ppt_h</p:attrName>
                                        </p:attrNameLst>
                                      </p:cBhvr>
                                      <p:tavLst>
                                        <p:tav tm="0">
                                          <p:val>
                                            <p:fltVal val="0"/>
                                          </p:val>
                                        </p:tav>
                                        <p:tav tm="100000">
                                          <p:val>
                                            <p:strVal val="#ppt_h"/>
                                          </p:val>
                                        </p:tav>
                                      </p:tavLst>
                                    </p:anim>
                                    <p:animEffect transition="in" filter="fade">
                                      <p:cBhvr>
                                        <p:cTn id="9" dur="500"/>
                                        <p:tgtEl>
                                          <p:spTgt spid="88071"/>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ample">
  <a:themeElements>
    <a:clrScheme name="穿越">
      <a:dk1>
        <a:sysClr val="windowText" lastClr="000000"/>
      </a:dk1>
      <a:lt1>
        <a:sysClr val="window" lastClr="CCE8C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outerShdw blurRad="38100" dist="38100" dir="2700000" algn="tl">
                <a:srgbClr val="000000">
                  <a:alpha val="43137"/>
                </a:srgbClr>
              </a:outerShdw>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outerShdw blurRad="38100" dist="38100" dir="2700000" algn="tl">
                <a:srgbClr val="000000">
                  <a:alpha val="43137"/>
                </a:srgbClr>
              </a:outerShdw>
            </a:effectLst>
            <a:latin typeface="Verdana" pitchFamily="34" charset="0"/>
          </a:defRPr>
        </a:defPPr>
      </a:lstStyle>
    </a:lnDef>
  </a:objectDefaults>
  <a:extraClrSchemeLst>
    <a:extraClrScheme>
      <a:clrScheme name="sample 1">
        <a:dk1>
          <a:srgbClr val="2B166E"/>
        </a:dk1>
        <a:lt1>
          <a:srgbClr val="FFFFFF"/>
        </a:lt1>
        <a:dk2>
          <a:srgbClr val="336699"/>
        </a:dk2>
        <a:lt2>
          <a:srgbClr val="DDDDDD"/>
        </a:lt2>
        <a:accent1>
          <a:srgbClr val="458F8F"/>
        </a:accent1>
        <a:accent2>
          <a:srgbClr val="CCCC00"/>
        </a:accent2>
        <a:accent3>
          <a:srgbClr val="FFFFFF"/>
        </a:accent3>
        <a:accent4>
          <a:srgbClr val="23115D"/>
        </a:accent4>
        <a:accent5>
          <a:srgbClr val="B0C6C6"/>
        </a:accent5>
        <a:accent6>
          <a:srgbClr val="B9B900"/>
        </a:accent6>
        <a:hlink>
          <a:srgbClr val="9999FF"/>
        </a:hlink>
        <a:folHlink>
          <a:srgbClr val="6C9BBE"/>
        </a:folHlink>
      </a:clrScheme>
      <a:clrMap bg1="lt1" tx1="dk1" bg2="lt2" tx2="dk2" accent1="accent1" accent2="accent2" accent3="accent3" accent4="accent4" accent5="accent5" accent6="accent6" hlink="hlink" folHlink="folHlink"/>
    </a:extraClrScheme>
    <a:extraClrScheme>
      <a:clrScheme name="sample 2">
        <a:dk1>
          <a:srgbClr val="666633"/>
        </a:dk1>
        <a:lt1>
          <a:srgbClr val="FFFFFF"/>
        </a:lt1>
        <a:dk2>
          <a:srgbClr val="000066"/>
        </a:dk2>
        <a:lt2>
          <a:srgbClr val="F7F4D5"/>
        </a:lt2>
        <a:accent1>
          <a:srgbClr val="C86C62"/>
        </a:accent1>
        <a:accent2>
          <a:srgbClr val="D3A5DF"/>
        </a:accent2>
        <a:accent3>
          <a:srgbClr val="FFFFFF"/>
        </a:accent3>
        <a:accent4>
          <a:srgbClr val="56562A"/>
        </a:accent4>
        <a:accent5>
          <a:srgbClr val="E0BAB7"/>
        </a:accent5>
        <a:accent6>
          <a:srgbClr val="BF95CA"/>
        </a:accent6>
        <a:hlink>
          <a:srgbClr val="3197BB"/>
        </a:hlink>
        <a:folHlink>
          <a:srgbClr val="878FA5"/>
        </a:folHlink>
      </a:clrScheme>
      <a:clrMap bg1="lt1" tx1="dk1" bg2="lt2" tx2="dk2" accent1="accent1" accent2="accent2" accent3="accent3" accent4="accent4" accent5="accent5" accent6="accent6" hlink="hlink" folHlink="folHlink"/>
    </a:extraClrScheme>
    <a:extraClrScheme>
      <a:clrScheme name="sample 3">
        <a:dk1>
          <a:srgbClr val="2B166E"/>
        </a:dk1>
        <a:lt1>
          <a:srgbClr val="FFFFFF"/>
        </a:lt1>
        <a:dk2>
          <a:srgbClr val="3F9D6C"/>
        </a:dk2>
        <a:lt2>
          <a:srgbClr val="DDDDDD"/>
        </a:lt2>
        <a:accent1>
          <a:srgbClr val="5BCD81"/>
        </a:accent1>
        <a:accent2>
          <a:srgbClr val="3399FF"/>
        </a:accent2>
        <a:accent3>
          <a:srgbClr val="FFFFFF"/>
        </a:accent3>
        <a:accent4>
          <a:srgbClr val="23115D"/>
        </a:accent4>
        <a:accent5>
          <a:srgbClr val="B5E3C1"/>
        </a:accent5>
        <a:accent6>
          <a:srgbClr val="2D8AE7"/>
        </a:accent6>
        <a:hlink>
          <a:srgbClr val="6666FF"/>
        </a:hlink>
        <a:folHlink>
          <a:srgbClr val="6C9BB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3271</TotalTime>
  <Words>3255</Words>
  <Application>Microsoft Office PowerPoint</Application>
  <PresentationFormat>全屏显示(4:3)</PresentationFormat>
  <Paragraphs>392</Paragraphs>
  <Slides>40</Slides>
  <Notes>30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42" baseType="lpstr">
      <vt:lpstr>sample</vt:lpstr>
      <vt:lpstr>Image</vt:lpstr>
      <vt:lpstr>职称材料的准备与申报</vt:lpstr>
      <vt:lpstr>主要内容</vt:lpstr>
      <vt:lpstr> 一、职称申报程序</vt:lpstr>
      <vt:lpstr> 一、职称申报程序</vt:lpstr>
      <vt:lpstr> 一、职称申报程序</vt:lpstr>
      <vt:lpstr>幻灯片 6</vt:lpstr>
      <vt:lpstr>幻灯片 7</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幻灯片 12</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（三） 评审材料及有关政策 二、个人申报材料要求</vt:lpstr>
      <vt:lpstr>二、个人申报材料要求 （三） 评审材料及有关政策</vt:lpstr>
      <vt:lpstr>二、个人申报材料要求 （三） 评审材料及有关政策</vt:lpstr>
      <vt:lpstr>二、个人申报材料要求 （三） 评审材料及有关政策</vt:lpstr>
      <vt:lpstr>二、个人申报材料要求 （三） 评审材料及有关政策</vt:lpstr>
      <vt:lpstr>二、个人申报材料要求 （三）评审材料及有关政策</vt:lpstr>
      <vt:lpstr>二、个人申报材料要求 （四）认定材料及有关政策</vt:lpstr>
      <vt:lpstr>二、个人申报材料要求 （四）个人申报认定材料要求</vt:lpstr>
      <vt:lpstr>三、单位申报材料要求</vt:lpstr>
      <vt:lpstr>三、单位申报材料要求</vt:lpstr>
      <vt:lpstr>三、单位申报材料要求</vt:lpstr>
      <vt:lpstr>三、单位申报材料要求</vt:lpstr>
      <vt:lpstr>幻灯片 40</vt:lpstr>
    </vt:vector>
  </TitlesOfParts>
  <Company>GuildDesign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ThemeGallery.com</dc:creator>
  <cp:lastModifiedBy>Administrator</cp:lastModifiedBy>
  <cp:revision>366</cp:revision>
  <dcterms:created xsi:type="dcterms:W3CDTF">2004-08-26T06:30:40Z</dcterms:created>
  <dcterms:modified xsi:type="dcterms:W3CDTF">2012-12-29T00:49:38Z</dcterms:modified>
</cp:coreProperties>
</file>